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73" r:id="rId8"/>
    <p:sldMasterId id="2147483698" r:id="rId9"/>
  </p:sldMasterIdLst>
  <p:notesMasterIdLst>
    <p:notesMasterId r:id="rId37"/>
  </p:notesMasterIdLst>
  <p:handoutMasterIdLst>
    <p:handoutMasterId r:id="rId38"/>
  </p:handoutMasterIdLst>
  <p:sldIdLst>
    <p:sldId id="276" r:id="rId10"/>
    <p:sldId id="379" r:id="rId11"/>
    <p:sldId id="471" r:id="rId12"/>
    <p:sldId id="372" r:id="rId13"/>
    <p:sldId id="396" r:id="rId14"/>
    <p:sldId id="469" r:id="rId15"/>
    <p:sldId id="468" r:id="rId16"/>
    <p:sldId id="466" r:id="rId17"/>
    <p:sldId id="467" r:id="rId18"/>
    <p:sldId id="395" r:id="rId19"/>
    <p:sldId id="336" r:id="rId20"/>
    <p:sldId id="373" r:id="rId21"/>
    <p:sldId id="397" r:id="rId22"/>
    <p:sldId id="401" r:id="rId23"/>
    <p:sldId id="399" r:id="rId24"/>
    <p:sldId id="470" r:id="rId25"/>
    <p:sldId id="402" r:id="rId26"/>
    <p:sldId id="473" r:id="rId27"/>
    <p:sldId id="381" r:id="rId28"/>
    <p:sldId id="391" r:id="rId29"/>
    <p:sldId id="472" r:id="rId30"/>
    <p:sldId id="474" r:id="rId31"/>
    <p:sldId id="475" r:id="rId32"/>
    <p:sldId id="476" r:id="rId33"/>
    <p:sldId id="386" r:id="rId34"/>
    <p:sldId id="477" r:id="rId35"/>
    <p:sldId id="3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D5889D11-304D-6243-AE57-2F1B22C9EA73}">
          <p14:sldIdLst>
            <p14:sldId id="276"/>
            <p14:sldId id="379"/>
            <p14:sldId id="471"/>
            <p14:sldId id="372"/>
            <p14:sldId id="396"/>
            <p14:sldId id="469"/>
            <p14:sldId id="468"/>
            <p14:sldId id="466"/>
            <p14:sldId id="467"/>
            <p14:sldId id="395"/>
            <p14:sldId id="336"/>
            <p14:sldId id="373"/>
            <p14:sldId id="397"/>
            <p14:sldId id="401"/>
            <p14:sldId id="399"/>
            <p14:sldId id="470"/>
            <p14:sldId id="402"/>
            <p14:sldId id="473"/>
            <p14:sldId id="381"/>
            <p14:sldId id="391"/>
            <p14:sldId id="472"/>
            <p14:sldId id="474"/>
            <p14:sldId id="475"/>
            <p14:sldId id="476"/>
            <p14:sldId id="386"/>
            <p14:sldId id="477"/>
            <p14:sldId id="383"/>
          </p14:sldIdLst>
        </p14:section>
        <p14:section name="END SLIDE" id="{4C4AAE4A-8089-C643-A5A0-202A1E6D0FA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Toskovic Kavanagh" initials="DK" lastIdx="3" clrIdx="0">
    <p:extLst>
      <p:ext uri="{19B8F6BF-5375-455C-9EA6-DF929625EA0E}">
        <p15:presenceInfo xmlns:p15="http://schemas.microsoft.com/office/powerpoint/2012/main" userId="S::dtoskovickavanagh@unicef.org::bcd2d1c6-90ab-4b8b-b1a2-c5784bbdeb86" providerId="AD"/>
      </p:ext>
    </p:extLst>
  </p:cmAuthor>
  <p:cmAuthor id="2" name="Yuliya Leukavets" initials="YL" lastIdx="1" clrIdx="1">
    <p:extLst>
      <p:ext uri="{19B8F6BF-5375-455C-9EA6-DF929625EA0E}">
        <p15:presenceInfo xmlns:p15="http://schemas.microsoft.com/office/powerpoint/2012/main" userId="S::yleukavets@unicef.org::9f4c6223-97b3-49b1-a98c-856e89acff14" providerId="AD"/>
      </p:ext>
    </p:extLst>
  </p:cmAuthor>
  <p:cmAuthor id="3" name="Katarzyna Pawelczyk" initials="KP" lastIdx="1" clrIdx="2">
    <p:extLst>
      <p:ext uri="{19B8F6BF-5375-455C-9EA6-DF929625EA0E}">
        <p15:presenceInfo xmlns:p15="http://schemas.microsoft.com/office/powerpoint/2012/main" userId="S::kpawelczyk@unicef.org::8f732b4c-0d01-4a79-bfe3-0ff9885b0f65" providerId="AD"/>
      </p:ext>
    </p:extLst>
  </p:cmAuthor>
  <p:cmAuthor id="4" name="Libby Lang" initials="LL" lastIdx="1" clrIdx="3">
    <p:extLst>
      <p:ext uri="{19B8F6BF-5375-455C-9EA6-DF929625EA0E}">
        <p15:presenceInfo xmlns:p15="http://schemas.microsoft.com/office/powerpoint/2012/main" userId="S::llang@unicef.org::e8b82b1e-5eab-4cbe-b143-5902fac2a3d5" providerId="AD"/>
      </p:ext>
    </p:extLst>
  </p:cmAuthor>
  <p:cmAuthor id="5" name="Xinyi Ge" initials="XG" lastIdx="1" clrIdx="4">
    <p:extLst>
      <p:ext uri="{19B8F6BF-5375-455C-9EA6-DF929625EA0E}">
        <p15:presenceInfo xmlns:p15="http://schemas.microsoft.com/office/powerpoint/2012/main" userId="S::xge@unicef.org::f1508661-baf6-47ef-b76e-8162d009ed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C8B7"/>
    <a:srgbClr val="42BA97"/>
    <a:srgbClr val="B43500"/>
    <a:srgbClr val="FF9966"/>
    <a:srgbClr val="4BBAFF"/>
    <a:srgbClr val="FF3300"/>
    <a:srgbClr val="80BD41"/>
    <a:srgbClr val="00833E"/>
    <a:srgbClr val="6CCAF4"/>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570D4F-21BD-46A6-BC7C-A6F275AEBAF5}" v="210" dt="2020-06-18T18:54:09.092"/>
    <p1510:client id="{46599B31-2FD5-3C11-8C01-5F43350CE35F}" v="2" dt="2020-06-18T18:46:20.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DDF19-F919-44F7-B82C-0CEFF8ADAD2E}" type="doc">
      <dgm:prSet loTypeId="urn:microsoft.com/office/officeart/2005/8/layout/gear1" loCatId="relationship" qsTypeId="urn:microsoft.com/office/officeart/2005/8/quickstyle/simple1" qsCatId="simple" csTypeId="urn:microsoft.com/office/officeart/2005/8/colors/colorful3" csCatId="colorful" phldr="1"/>
      <dgm:spPr/>
      <dgm:t>
        <a:bodyPr/>
        <a:lstStyle/>
        <a:p>
          <a:endParaRPr lang="en-US"/>
        </a:p>
      </dgm:t>
    </dgm:pt>
    <dgm:pt modelId="{47438C56-ACA3-4858-98D5-2BCE3CDF7CB5}">
      <dgm:prSet phldrT="[Text]" custT="1"/>
      <dgm:spPr/>
      <dgm:t>
        <a:bodyPr/>
        <a:lstStyle/>
        <a:p>
          <a:r>
            <a:rPr lang="en-US" sz="3600"/>
            <a:t>#1</a:t>
          </a:r>
        </a:p>
        <a:p>
          <a:r>
            <a:rPr lang="en-US" sz="3600"/>
            <a:t>Reach </a:t>
          </a:r>
        </a:p>
      </dgm:t>
    </dgm:pt>
    <dgm:pt modelId="{651A8233-EC0B-435D-9A42-8F21795DC604}" type="parTrans" cxnId="{92844E7F-4263-4A6D-946B-8D02F10DED20}">
      <dgm:prSet/>
      <dgm:spPr/>
      <dgm:t>
        <a:bodyPr/>
        <a:lstStyle/>
        <a:p>
          <a:endParaRPr lang="en-US"/>
        </a:p>
      </dgm:t>
    </dgm:pt>
    <dgm:pt modelId="{F60A4356-147B-4CE7-86FE-D7C0DC5D40C0}" type="sibTrans" cxnId="{92844E7F-4263-4A6D-946B-8D02F10DED20}">
      <dgm:prSet/>
      <dgm:spPr/>
      <dgm:t>
        <a:bodyPr/>
        <a:lstStyle/>
        <a:p>
          <a:endParaRPr lang="en-US"/>
        </a:p>
      </dgm:t>
    </dgm:pt>
    <dgm:pt modelId="{A17BFFD1-2DA9-4487-B73D-8161FC63C8E8}">
      <dgm:prSet phldrT="[Text]" custT="1"/>
      <dgm:spPr>
        <a:solidFill>
          <a:srgbClr val="35C8B7"/>
        </a:solidFill>
      </dgm:spPr>
      <dgm:t>
        <a:bodyPr/>
        <a:lstStyle/>
        <a:p>
          <a:r>
            <a:rPr lang="en-US" sz="1200"/>
            <a:t>#3</a:t>
          </a:r>
        </a:p>
        <a:p>
          <a:r>
            <a:rPr lang="en-US" sz="1200"/>
            <a:t>Feedback</a:t>
          </a:r>
        </a:p>
      </dgm:t>
    </dgm:pt>
    <dgm:pt modelId="{BF685D5E-F96D-4B64-8126-3C7791349B37}" type="parTrans" cxnId="{6CC6E8C0-C446-4720-8CDE-BB296AE1B314}">
      <dgm:prSet/>
      <dgm:spPr/>
      <dgm:t>
        <a:bodyPr/>
        <a:lstStyle/>
        <a:p>
          <a:endParaRPr lang="en-US"/>
        </a:p>
      </dgm:t>
    </dgm:pt>
    <dgm:pt modelId="{D893447F-F3E1-401E-8FFE-10C0E50A5969}" type="sibTrans" cxnId="{6CC6E8C0-C446-4720-8CDE-BB296AE1B314}">
      <dgm:prSet/>
      <dgm:spPr>
        <a:solidFill>
          <a:srgbClr val="35C8B7"/>
        </a:solidFill>
      </dgm:spPr>
      <dgm:t>
        <a:bodyPr/>
        <a:lstStyle/>
        <a:p>
          <a:endParaRPr lang="en-US"/>
        </a:p>
      </dgm:t>
    </dgm:pt>
    <dgm:pt modelId="{BFE4838A-AF49-4744-A853-427B46218212}">
      <dgm:prSet phldrT="[Text]" custT="1"/>
      <dgm:spPr>
        <a:solidFill>
          <a:srgbClr val="42BA97"/>
        </a:solidFill>
      </dgm:spPr>
      <dgm:t>
        <a:bodyPr/>
        <a:lstStyle/>
        <a:p>
          <a:r>
            <a:rPr lang="en-US" sz="2000"/>
            <a:t>#2</a:t>
          </a:r>
        </a:p>
        <a:p>
          <a:r>
            <a:rPr lang="en-US" sz="2000"/>
            <a:t>Engage</a:t>
          </a:r>
        </a:p>
      </dgm:t>
    </dgm:pt>
    <dgm:pt modelId="{F7EC965D-7FC5-478C-B9D2-004C60E591B1}" type="parTrans" cxnId="{45EF371E-7ACF-4181-A772-E92B1909C9C4}">
      <dgm:prSet/>
      <dgm:spPr/>
      <dgm:t>
        <a:bodyPr/>
        <a:lstStyle/>
        <a:p>
          <a:endParaRPr lang="en-US"/>
        </a:p>
      </dgm:t>
    </dgm:pt>
    <dgm:pt modelId="{7DF73B7A-D4F2-49A7-A523-5F3BFE8EC5BB}" type="sibTrans" cxnId="{45EF371E-7ACF-4181-A772-E92B1909C9C4}">
      <dgm:prSet/>
      <dgm:spPr>
        <a:solidFill>
          <a:srgbClr val="42BA97"/>
        </a:solidFill>
      </dgm:spPr>
      <dgm:t>
        <a:bodyPr/>
        <a:lstStyle/>
        <a:p>
          <a:endParaRPr lang="en-US"/>
        </a:p>
      </dgm:t>
    </dgm:pt>
    <dgm:pt modelId="{E7295FEF-5653-46F9-B561-EB85AA5AE4DD}" type="pres">
      <dgm:prSet presAssocID="{0FCDDF19-F919-44F7-B82C-0CEFF8ADAD2E}" presName="composite" presStyleCnt="0">
        <dgm:presLayoutVars>
          <dgm:chMax val="3"/>
          <dgm:animLvl val="lvl"/>
          <dgm:resizeHandles val="exact"/>
        </dgm:presLayoutVars>
      </dgm:prSet>
      <dgm:spPr/>
    </dgm:pt>
    <dgm:pt modelId="{C472192D-5841-4C19-88D3-CEA1A995D488}" type="pres">
      <dgm:prSet presAssocID="{47438C56-ACA3-4858-98D5-2BCE3CDF7CB5}" presName="gear1" presStyleLbl="node1" presStyleIdx="0" presStyleCnt="3" custLinFactNeighborX="0">
        <dgm:presLayoutVars>
          <dgm:chMax val="1"/>
          <dgm:bulletEnabled val="1"/>
        </dgm:presLayoutVars>
      </dgm:prSet>
      <dgm:spPr/>
    </dgm:pt>
    <dgm:pt modelId="{F6BB4BAA-A190-4331-A05F-B0CD20DAAB55}" type="pres">
      <dgm:prSet presAssocID="{47438C56-ACA3-4858-98D5-2BCE3CDF7CB5}" presName="gear1srcNode" presStyleLbl="node1" presStyleIdx="0" presStyleCnt="3"/>
      <dgm:spPr/>
    </dgm:pt>
    <dgm:pt modelId="{8EC53027-3999-4C2B-9657-F5AB8A2D8D90}" type="pres">
      <dgm:prSet presAssocID="{47438C56-ACA3-4858-98D5-2BCE3CDF7CB5}" presName="gear1dstNode" presStyleLbl="node1" presStyleIdx="0" presStyleCnt="3"/>
      <dgm:spPr/>
    </dgm:pt>
    <dgm:pt modelId="{BB5D440A-769C-49E2-A3AC-84FEFBECEFFA}" type="pres">
      <dgm:prSet presAssocID="{A17BFFD1-2DA9-4487-B73D-8161FC63C8E8}" presName="gear2" presStyleLbl="node1" presStyleIdx="1" presStyleCnt="3" custScaleX="82538" custScaleY="73825">
        <dgm:presLayoutVars>
          <dgm:chMax val="1"/>
          <dgm:bulletEnabled val="1"/>
        </dgm:presLayoutVars>
      </dgm:prSet>
      <dgm:spPr/>
    </dgm:pt>
    <dgm:pt modelId="{A04B80E0-4A2A-4C9C-BE3D-04F96BA5031E}" type="pres">
      <dgm:prSet presAssocID="{A17BFFD1-2DA9-4487-B73D-8161FC63C8E8}" presName="gear2srcNode" presStyleLbl="node1" presStyleIdx="1" presStyleCnt="3"/>
      <dgm:spPr/>
    </dgm:pt>
    <dgm:pt modelId="{3BBAD79D-03BA-47C1-B311-6B1EF77DF4EF}" type="pres">
      <dgm:prSet presAssocID="{A17BFFD1-2DA9-4487-B73D-8161FC63C8E8}" presName="gear2dstNode" presStyleLbl="node1" presStyleIdx="1" presStyleCnt="3"/>
      <dgm:spPr/>
    </dgm:pt>
    <dgm:pt modelId="{EC1BD0BF-0855-415F-899B-6CCE4B0D6468}" type="pres">
      <dgm:prSet presAssocID="{BFE4838A-AF49-4744-A853-427B46218212}" presName="gear3" presStyleLbl="node1" presStyleIdx="2" presStyleCnt="3" custScaleX="109774" custScaleY="99900"/>
      <dgm:spPr/>
    </dgm:pt>
    <dgm:pt modelId="{E3C741DD-D9CD-471A-AC68-C14C06A3694F}" type="pres">
      <dgm:prSet presAssocID="{BFE4838A-AF49-4744-A853-427B46218212}" presName="gear3tx" presStyleLbl="node1" presStyleIdx="2" presStyleCnt="3">
        <dgm:presLayoutVars>
          <dgm:chMax val="1"/>
          <dgm:bulletEnabled val="1"/>
        </dgm:presLayoutVars>
      </dgm:prSet>
      <dgm:spPr/>
    </dgm:pt>
    <dgm:pt modelId="{6CDDAFC2-C0EB-42B8-9891-406EC956EFD9}" type="pres">
      <dgm:prSet presAssocID="{BFE4838A-AF49-4744-A853-427B46218212}" presName="gear3srcNode" presStyleLbl="node1" presStyleIdx="2" presStyleCnt="3"/>
      <dgm:spPr/>
    </dgm:pt>
    <dgm:pt modelId="{85B3A578-27FF-4B85-B8BD-1BC3B0992EB3}" type="pres">
      <dgm:prSet presAssocID="{BFE4838A-AF49-4744-A853-427B46218212}" presName="gear3dstNode" presStyleLbl="node1" presStyleIdx="2" presStyleCnt="3"/>
      <dgm:spPr/>
    </dgm:pt>
    <dgm:pt modelId="{46153768-B1B8-4B5C-8897-456FC8359850}" type="pres">
      <dgm:prSet presAssocID="{F60A4356-147B-4CE7-86FE-D7C0DC5D40C0}" presName="connector1" presStyleLbl="sibTrans2D1" presStyleIdx="0" presStyleCnt="3"/>
      <dgm:spPr/>
    </dgm:pt>
    <dgm:pt modelId="{0C0CD954-67F4-46DD-9563-40AB0CA567D2}" type="pres">
      <dgm:prSet presAssocID="{D893447F-F3E1-401E-8FFE-10C0E50A5969}" presName="connector2" presStyleLbl="sibTrans2D1" presStyleIdx="1" presStyleCnt="3"/>
      <dgm:spPr/>
    </dgm:pt>
    <dgm:pt modelId="{1993FA7F-1F02-445D-8F4E-7EDA4BFD0A5E}" type="pres">
      <dgm:prSet presAssocID="{7DF73B7A-D4F2-49A7-A523-5F3BFE8EC5BB}" presName="connector3" presStyleLbl="sibTrans2D1" presStyleIdx="2" presStyleCnt="3"/>
      <dgm:spPr/>
    </dgm:pt>
  </dgm:ptLst>
  <dgm:cxnLst>
    <dgm:cxn modelId="{1DD4D809-CA52-4B42-9EE5-2F685BED4370}" type="presOf" srcId="{47438C56-ACA3-4858-98D5-2BCE3CDF7CB5}" destId="{F6BB4BAA-A190-4331-A05F-B0CD20DAAB55}" srcOrd="1" destOrd="0" presId="urn:microsoft.com/office/officeart/2005/8/layout/gear1"/>
    <dgm:cxn modelId="{45EF371E-7ACF-4181-A772-E92B1909C9C4}" srcId="{0FCDDF19-F919-44F7-B82C-0CEFF8ADAD2E}" destId="{BFE4838A-AF49-4744-A853-427B46218212}" srcOrd="2" destOrd="0" parTransId="{F7EC965D-7FC5-478C-B9D2-004C60E591B1}" sibTransId="{7DF73B7A-D4F2-49A7-A523-5F3BFE8EC5BB}"/>
    <dgm:cxn modelId="{8BE5512B-D8A4-478F-9A80-288F124B2C23}" type="presOf" srcId="{BFE4838A-AF49-4744-A853-427B46218212}" destId="{6CDDAFC2-C0EB-42B8-9891-406EC956EFD9}" srcOrd="2" destOrd="0" presId="urn:microsoft.com/office/officeart/2005/8/layout/gear1"/>
    <dgm:cxn modelId="{35A2232F-8170-400B-8C5C-FBFE7CDADEB1}" type="presOf" srcId="{A17BFFD1-2DA9-4487-B73D-8161FC63C8E8}" destId="{3BBAD79D-03BA-47C1-B311-6B1EF77DF4EF}" srcOrd="2" destOrd="0" presId="urn:microsoft.com/office/officeart/2005/8/layout/gear1"/>
    <dgm:cxn modelId="{F99FAF3E-52A9-4DDA-B850-67C2D8A6AD09}" type="presOf" srcId="{D893447F-F3E1-401E-8FFE-10C0E50A5969}" destId="{0C0CD954-67F4-46DD-9563-40AB0CA567D2}" srcOrd="0" destOrd="0" presId="urn:microsoft.com/office/officeart/2005/8/layout/gear1"/>
    <dgm:cxn modelId="{228F3664-0A5D-499D-8B24-C812A7470ABA}" type="presOf" srcId="{A17BFFD1-2DA9-4487-B73D-8161FC63C8E8}" destId="{A04B80E0-4A2A-4C9C-BE3D-04F96BA5031E}" srcOrd="1" destOrd="0" presId="urn:microsoft.com/office/officeart/2005/8/layout/gear1"/>
    <dgm:cxn modelId="{E15D946D-357B-4AFB-8F4D-245F8E58C9E7}" type="presOf" srcId="{A17BFFD1-2DA9-4487-B73D-8161FC63C8E8}" destId="{BB5D440A-769C-49E2-A3AC-84FEFBECEFFA}" srcOrd="0" destOrd="0" presId="urn:microsoft.com/office/officeart/2005/8/layout/gear1"/>
    <dgm:cxn modelId="{6D9BB96F-23B1-4D01-81C0-B375030A33B9}" type="presOf" srcId="{7DF73B7A-D4F2-49A7-A523-5F3BFE8EC5BB}" destId="{1993FA7F-1F02-445D-8F4E-7EDA4BFD0A5E}" srcOrd="0" destOrd="0" presId="urn:microsoft.com/office/officeart/2005/8/layout/gear1"/>
    <dgm:cxn modelId="{7DEDAD71-D6FD-43BC-A0C4-5AA0E1048E33}" type="presOf" srcId="{BFE4838A-AF49-4744-A853-427B46218212}" destId="{85B3A578-27FF-4B85-B8BD-1BC3B0992EB3}" srcOrd="3" destOrd="0" presId="urn:microsoft.com/office/officeart/2005/8/layout/gear1"/>
    <dgm:cxn modelId="{15B20953-5D4F-4C7C-853B-090DA086C964}" type="presOf" srcId="{BFE4838A-AF49-4744-A853-427B46218212}" destId="{EC1BD0BF-0855-415F-899B-6CCE4B0D6468}" srcOrd="0" destOrd="0" presId="urn:microsoft.com/office/officeart/2005/8/layout/gear1"/>
    <dgm:cxn modelId="{EA172675-33AC-4D8C-85F2-8B6F92B3810D}" type="presOf" srcId="{F60A4356-147B-4CE7-86FE-D7C0DC5D40C0}" destId="{46153768-B1B8-4B5C-8897-456FC8359850}" srcOrd="0" destOrd="0" presId="urn:microsoft.com/office/officeart/2005/8/layout/gear1"/>
    <dgm:cxn modelId="{92844E7F-4263-4A6D-946B-8D02F10DED20}" srcId="{0FCDDF19-F919-44F7-B82C-0CEFF8ADAD2E}" destId="{47438C56-ACA3-4858-98D5-2BCE3CDF7CB5}" srcOrd="0" destOrd="0" parTransId="{651A8233-EC0B-435D-9A42-8F21795DC604}" sibTransId="{F60A4356-147B-4CE7-86FE-D7C0DC5D40C0}"/>
    <dgm:cxn modelId="{B29E0F85-62A1-4B2C-A6FA-2B334C4E7AB4}" type="presOf" srcId="{47438C56-ACA3-4858-98D5-2BCE3CDF7CB5}" destId="{8EC53027-3999-4C2B-9657-F5AB8A2D8D90}" srcOrd="2" destOrd="0" presId="urn:microsoft.com/office/officeart/2005/8/layout/gear1"/>
    <dgm:cxn modelId="{6CC6E8C0-C446-4720-8CDE-BB296AE1B314}" srcId="{0FCDDF19-F919-44F7-B82C-0CEFF8ADAD2E}" destId="{A17BFFD1-2DA9-4487-B73D-8161FC63C8E8}" srcOrd="1" destOrd="0" parTransId="{BF685D5E-F96D-4B64-8126-3C7791349B37}" sibTransId="{D893447F-F3E1-401E-8FFE-10C0E50A5969}"/>
    <dgm:cxn modelId="{684DCFDA-C286-4058-BAA7-F947A1ED9856}" type="presOf" srcId="{47438C56-ACA3-4858-98D5-2BCE3CDF7CB5}" destId="{C472192D-5841-4C19-88D3-CEA1A995D488}" srcOrd="0" destOrd="0" presId="urn:microsoft.com/office/officeart/2005/8/layout/gear1"/>
    <dgm:cxn modelId="{A8F87AE0-CB31-4094-AB25-8541DC1BF9D6}" type="presOf" srcId="{0FCDDF19-F919-44F7-B82C-0CEFF8ADAD2E}" destId="{E7295FEF-5653-46F9-B561-EB85AA5AE4DD}" srcOrd="0" destOrd="0" presId="urn:microsoft.com/office/officeart/2005/8/layout/gear1"/>
    <dgm:cxn modelId="{17C6D6E2-5599-4F17-BA7D-60593B9C280D}" type="presOf" srcId="{BFE4838A-AF49-4744-A853-427B46218212}" destId="{E3C741DD-D9CD-471A-AC68-C14C06A3694F}" srcOrd="1" destOrd="0" presId="urn:microsoft.com/office/officeart/2005/8/layout/gear1"/>
    <dgm:cxn modelId="{465160F2-C35F-4630-B99E-035A8618CE56}" type="presParOf" srcId="{E7295FEF-5653-46F9-B561-EB85AA5AE4DD}" destId="{C472192D-5841-4C19-88D3-CEA1A995D488}" srcOrd="0" destOrd="0" presId="urn:microsoft.com/office/officeart/2005/8/layout/gear1"/>
    <dgm:cxn modelId="{66C22919-344A-4E92-B026-C0EBCF6003F8}" type="presParOf" srcId="{E7295FEF-5653-46F9-B561-EB85AA5AE4DD}" destId="{F6BB4BAA-A190-4331-A05F-B0CD20DAAB55}" srcOrd="1" destOrd="0" presId="urn:microsoft.com/office/officeart/2005/8/layout/gear1"/>
    <dgm:cxn modelId="{385897DA-F71C-4E28-A362-31E541E9764C}" type="presParOf" srcId="{E7295FEF-5653-46F9-B561-EB85AA5AE4DD}" destId="{8EC53027-3999-4C2B-9657-F5AB8A2D8D90}" srcOrd="2" destOrd="0" presId="urn:microsoft.com/office/officeart/2005/8/layout/gear1"/>
    <dgm:cxn modelId="{3AB81FC8-0C25-41EC-9C7E-EB9DCAA3A57E}" type="presParOf" srcId="{E7295FEF-5653-46F9-B561-EB85AA5AE4DD}" destId="{BB5D440A-769C-49E2-A3AC-84FEFBECEFFA}" srcOrd="3" destOrd="0" presId="urn:microsoft.com/office/officeart/2005/8/layout/gear1"/>
    <dgm:cxn modelId="{B3775DA3-6F15-4482-A59E-F15B511F4ADC}" type="presParOf" srcId="{E7295FEF-5653-46F9-B561-EB85AA5AE4DD}" destId="{A04B80E0-4A2A-4C9C-BE3D-04F96BA5031E}" srcOrd="4" destOrd="0" presId="urn:microsoft.com/office/officeart/2005/8/layout/gear1"/>
    <dgm:cxn modelId="{FAEF176B-C0EE-45DB-8825-886D2D03FF36}" type="presParOf" srcId="{E7295FEF-5653-46F9-B561-EB85AA5AE4DD}" destId="{3BBAD79D-03BA-47C1-B311-6B1EF77DF4EF}" srcOrd="5" destOrd="0" presId="urn:microsoft.com/office/officeart/2005/8/layout/gear1"/>
    <dgm:cxn modelId="{CD66B690-EF55-4F06-A135-F06C44834483}" type="presParOf" srcId="{E7295FEF-5653-46F9-B561-EB85AA5AE4DD}" destId="{EC1BD0BF-0855-415F-899B-6CCE4B0D6468}" srcOrd="6" destOrd="0" presId="urn:microsoft.com/office/officeart/2005/8/layout/gear1"/>
    <dgm:cxn modelId="{5BAF457E-0B83-44D8-83F1-F68F8FCEB210}" type="presParOf" srcId="{E7295FEF-5653-46F9-B561-EB85AA5AE4DD}" destId="{E3C741DD-D9CD-471A-AC68-C14C06A3694F}" srcOrd="7" destOrd="0" presId="urn:microsoft.com/office/officeart/2005/8/layout/gear1"/>
    <dgm:cxn modelId="{40ACBA1D-335D-4A9D-A453-0D2A93BAC9EB}" type="presParOf" srcId="{E7295FEF-5653-46F9-B561-EB85AA5AE4DD}" destId="{6CDDAFC2-C0EB-42B8-9891-406EC956EFD9}" srcOrd="8" destOrd="0" presId="urn:microsoft.com/office/officeart/2005/8/layout/gear1"/>
    <dgm:cxn modelId="{F8E3CD95-74F5-4C5B-976C-8AF5FFA5B4E1}" type="presParOf" srcId="{E7295FEF-5653-46F9-B561-EB85AA5AE4DD}" destId="{85B3A578-27FF-4B85-B8BD-1BC3B0992EB3}" srcOrd="9" destOrd="0" presId="urn:microsoft.com/office/officeart/2005/8/layout/gear1"/>
    <dgm:cxn modelId="{DDF426B1-ACAA-45A0-A47D-903D55D59F2F}" type="presParOf" srcId="{E7295FEF-5653-46F9-B561-EB85AA5AE4DD}" destId="{46153768-B1B8-4B5C-8897-456FC8359850}" srcOrd="10" destOrd="0" presId="urn:microsoft.com/office/officeart/2005/8/layout/gear1"/>
    <dgm:cxn modelId="{12B81075-E5B5-4A20-9222-C218DF41A899}" type="presParOf" srcId="{E7295FEF-5653-46F9-B561-EB85AA5AE4DD}" destId="{0C0CD954-67F4-46DD-9563-40AB0CA567D2}" srcOrd="11" destOrd="0" presId="urn:microsoft.com/office/officeart/2005/8/layout/gear1"/>
    <dgm:cxn modelId="{1B8169EA-5BB2-47A1-91C5-AEACD3707ED6}" type="presParOf" srcId="{E7295FEF-5653-46F9-B561-EB85AA5AE4DD}" destId="{1993FA7F-1F02-445D-8F4E-7EDA4BFD0A5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4734C2-CECD-4C0F-A4FD-FDB119725DA2}" type="doc">
      <dgm:prSet loTypeId="urn:microsoft.com/office/officeart/2005/8/layout/venn2" loCatId="relationship" qsTypeId="urn:microsoft.com/office/officeart/2005/8/quickstyle/simple1" qsCatId="simple" csTypeId="urn:microsoft.com/office/officeart/2005/8/colors/colorful5" csCatId="colorful" phldr="1"/>
      <dgm:spPr/>
    </dgm:pt>
    <dgm:pt modelId="{9416AE95-E7C8-414C-8D4B-D96294C26C1C}">
      <dgm:prSet phldrT="[Text]" custT="1"/>
      <dgm:spPr/>
      <dgm:t>
        <a:bodyPr/>
        <a:lstStyle/>
        <a:p>
          <a:pPr rtl="0"/>
          <a:r>
            <a:rPr lang="en-US" sz="1400"/>
            <a:t># people </a:t>
          </a:r>
          <a:r>
            <a:rPr lang="en-US" sz="1400" b="1"/>
            <a:t>reached</a:t>
          </a:r>
          <a:r>
            <a:rPr lang="en-US" sz="1400"/>
            <a:t> by messaging</a:t>
          </a:r>
          <a:r>
            <a:rPr lang="en-US" sz="1400">
              <a:latin typeface="Calibri Light"/>
            </a:rPr>
            <a:t> </a:t>
          </a:r>
          <a:endParaRPr lang="en-US" sz="1400"/>
        </a:p>
      </dgm:t>
    </dgm:pt>
    <dgm:pt modelId="{0F6548F5-96B7-4288-BC5F-75220A21FF72}" type="parTrans" cxnId="{C0976C7A-FB9D-45A9-A252-29785777B214}">
      <dgm:prSet/>
      <dgm:spPr/>
      <dgm:t>
        <a:bodyPr/>
        <a:lstStyle/>
        <a:p>
          <a:endParaRPr lang="en-US"/>
        </a:p>
      </dgm:t>
    </dgm:pt>
    <dgm:pt modelId="{DD72148F-B88C-4909-9F21-86F7C84E4EC3}" type="sibTrans" cxnId="{C0976C7A-FB9D-45A9-A252-29785777B214}">
      <dgm:prSet/>
      <dgm:spPr/>
      <dgm:t>
        <a:bodyPr/>
        <a:lstStyle/>
        <a:p>
          <a:endParaRPr lang="en-US"/>
        </a:p>
      </dgm:t>
    </dgm:pt>
    <dgm:pt modelId="{F9D39D1F-7ACD-4ADF-9154-7707A2DB4378}">
      <dgm:prSet phldrT="[Text]" custT="1"/>
      <dgm:spPr/>
      <dgm:t>
        <a:bodyPr/>
        <a:lstStyle/>
        <a:p>
          <a:pPr rtl="0"/>
          <a:r>
            <a:rPr lang="en-US" sz="1400"/>
            <a:t># people participated in</a:t>
          </a:r>
          <a:r>
            <a:rPr lang="en-US" sz="1400">
              <a:latin typeface="Calibri Light"/>
            </a:rPr>
            <a:t> </a:t>
          </a:r>
          <a:r>
            <a:rPr lang="en-US" sz="1400"/>
            <a:t> </a:t>
          </a:r>
          <a:r>
            <a:rPr lang="en-US" sz="1400" b="1"/>
            <a:t>engagement actions</a:t>
          </a:r>
        </a:p>
      </dgm:t>
    </dgm:pt>
    <dgm:pt modelId="{895FE1F6-D3D8-4000-B46E-0A5D312FD0F8}" type="parTrans" cxnId="{BE0C35F9-0036-4CBD-9482-ABC86FBED9EB}">
      <dgm:prSet/>
      <dgm:spPr/>
      <dgm:t>
        <a:bodyPr/>
        <a:lstStyle/>
        <a:p>
          <a:endParaRPr lang="en-US"/>
        </a:p>
      </dgm:t>
    </dgm:pt>
    <dgm:pt modelId="{074D3A45-AF06-4E70-B33A-7B6D19F86D31}" type="sibTrans" cxnId="{BE0C35F9-0036-4CBD-9482-ABC86FBED9EB}">
      <dgm:prSet/>
      <dgm:spPr/>
      <dgm:t>
        <a:bodyPr/>
        <a:lstStyle/>
        <a:p>
          <a:endParaRPr lang="en-US"/>
        </a:p>
      </dgm:t>
    </dgm:pt>
    <dgm:pt modelId="{8E09C73D-580F-4AFF-8E48-EDD65FF47C2B}">
      <dgm:prSet phldrT="[Text]" custT="1"/>
      <dgm:spPr/>
      <dgm:t>
        <a:bodyPr/>
        <a:lstStyle/>
        <a:p>
          <a:r>
            <a:rPr lang="en-US" sz="1400"/>
            <a:t># </a:t>
          </a:r>
          <a:r>
            <a:rPr lang="en-US" sz="1400">
              <a:latin typeface="Calibri Light"/>
            </a:rPr>
            <a:t>people</a:t>
          </a:r>
          <a:r>
            <a:rPr lang="en-US" sz="1400"/>
            <a:t> </a:t>
          </a:r>
          <a:r>
            <a:rPr lang="en-US" sz="1400" b="1"/>
            <a:t>feedback </a:t>
          </a:r>
          <a:r>
            <a:rPr lang="en-US" sz="1400"/>
            <a:t>across types – complaints, queries, perceptions, suggestions, concerns</a:t>
          </a:r>
        </a:p>
      </dgm:t>
    </dgm:pt>
    <dgm:pt modelId="{A54FE774-E964-45A8-AA72-DEBD909284FC}" type="parTrans" cxnId="{0DE11107-D2D9-496F-97D0-5E2BAD16E1E7}">
      <dgm:prSet/>
      <dgm:spPr/>
      <dgm:t>
        <a:bodyPr/>
        <a:lstStyle/>
        <a:p>
          <a:endParaRPr lang="en-US"/>
        </a:p>
      </dgm:t>
    </dgm:pt>
    <dgm:pt modelId="{F54CC8AD-F708-427E-8A02-7B7B0C4DBB01}" type="sibTrans" cxnId="{0DE11107-D2D9-496F-97D0-5E2BAD16E1E7}">
      <dgm:prSet/>
      <dgm:spPr/>
      <dgm:t>
        <a:bodyPr/>
        <a:lstStyle/>
        <a:p>
          <a:endParaRPr lang="en-US"/>
        </a:p>
      </dgm:t>
    </dgm:pt>
    <dgm:pt modelId="{229F4C6C-0C8B-424E-BFCB-740DEF3ED077}" type="pres">
      <dgm:prSet presAssocID="{CD4734C2-CECD-4C0F-A4FD-FDB119725DA2}" presName="Name0" presStyleCnt="0">
        <dgm:presLayoutVars>
          <dgm:chMax val="7"/>
          <dgm:resizeHandles val="exact"/>
        </dgm:presLayoutVars>
      </dgm:prSet>
      <dgm:spPr/>
    </dgm:pt>
    <dgm:pt modelId="{C862FD5D-D0C3-4772-BD13-20B4AEC348A3}" type="pres">
      <dgm:prSet presAssocID="{CD4734C2-CECD-4C0F-A4FD-FDB119725DA2}" presName="comp1" presStyleCnt="0"/>
      <dgm:spPr/>
    </dgm:pt>
    <dgm:pt modelId="{FA3160A7-085E-46C3-90AB-9579A5278DF0}" type="pres">
      <dgm:prSet presAssocID="{CD4734C2-CECD-4C0F-A4FD-FDB119725DA2}" presName="circle1" presStyleLbl="node1" presStyleIdx="0" presStyleCnt="3" custLinFactNeighborX="-578"/>
      <dgm:spPr/>
    </dgm:pt>
    <dgm:pt modelId="{9B6D0302-176C-4BFC-8430-BDE66391CF0E}" type="pres">
      <dgm:prSet presAssocID="{CD4734C2-CECD-4C0F-A4FD-FDB119725DA2}" presName="c1text" presStyleLbl="node1" presStyleIdx="0" presStyleCnt="3">
        <dgm:presLayoutVars>
          <dgm:bulletEnabled val="1"/>
        </dgm:presLayoutVars>
      </dgm:prSet>
      <dgm:spPr/>
    </dgm:pt>
    <dgm:pt modelId="{DF835BB8-DC17-4F76-B002-92888BC681FB}" type="pres">
      <dgm:prSet presAssocID="{CD4734C2-CECD-4C0F-A4FD-FDB119725DA2}" presName="comp2" presStyleCnt="0"/>
      <dgm:spPr/>
    </dgm:pt>
    <dgm:pt modelId="{38E8C5FC-DA0D-4FB5-AAE8-D16519E66DA8}" type="pres">
      <dgm:prSet presAssocID="{CD4734C2-CECD-4C0F-A4FD-FDB119725DA2}" presName="circle2" presStyleLbl="node1" presStyleIdx="1" presStyleCnt="3"/>
      <dgm:spPr/>
    </dgm:pt>
    <dgm:pt modelId="{4F57E9BB-C9E2-42A2-BFFF-31439B45F05F}" type="pres">
      <dgm:prSet presAssocID="{CD4734C2-CECD-4C0F-A4FD-FDB119725DA2}" presName="c2text" presStyleLbl="node1" presStyleIdx="1" presStyleCnt="3">
        <dgm:presLayoutVars>
          <dgm:bulletEnabled val="1"/>
        </dgm:presLayoutVars>
      </dgm:prSet>
      <dgm:spPr/>
    </dgm:pt>
    <dgm:pt modelId="{4696CB64-E887-4893-88E2-E2796549F7A7}" type="pres">
      <dgm:prSet presAssocID="{CD4734C2-CECD-4C0F-A4FD-FDB119725DA2}" presName="comp3" presStyleCnt="0"/>
      <dgm:spPr/>
    </dgm:pt>
    <dgm:pt modelId="{7C6B60E5-1125-455C-B7E8-758222A8ABC7}" type="pres">
      <dgm:prSet presAssocID="{CD4734C2-CECD-4C0F-A4FD-FDB119725DA2}" presName="circle3" presStyleLbl="node1" presStyleIdx="2" presStyleCnt="3"/>
      <dgm:spPr/>
    </dgm:pt>
    <dgm:pt modelId="{1E1BDAC5-68A3-46B5-A183-53F2306C5771}" type="pres">
      <dgm:prSet presAssocID="{CD4734C2-CECD-4C0F-A4FD-FDB119725DA2}" presName="c3text" presStyleLbl="node1" presStyleIdx="2" presStyleCnt="3">
        <dgm:presLayoutVars>
          <dgm:bulletEnabled val="1"/>
        </dgm:presLayoutVars>
      </dgm:prSet>
      <dgm:spPr/>
    </dgm:pt>
  </dgm:ptLst>
  <dgm:cxnLst>
    <dgm:cxn modelId="{0DE11107-D2D9-496F-97D0-5E2BAD16E1E7}" srcId="{CD4734C2-CECD-4C0F-A4FD-FDB119725DA2}" destId="{8E09C73D-580F-4AFF-8E48-EDD65FF47C2B}" srcOrd="2" destOrd="0" parTransId="{A54FE774-E964-45A8-AA72-DEBD909284FC}" sibTransId="{F54CC8AD-F708-427E-8A02-7B7B0C4DBB01}"/>
    <dgm:cxn modelId="{12F16507-54EB-46A4-836A-6C6C397F0C75}" type="presOf" srcId="{8E09C73D-580F-4AFF-8E48-EDD65FF47C2B}" destId="{1E1BDAC5-68A3-46B5-A183-53F2306C5771}" srcOrd="1" destOrd="0" presId="urn:microsoft.com/office/officeart/2005/8/layout/venn2"/>
    <dgm:cxn modelId="{DB0A4D07-C265-4A19-8A20-4C16F9A9C3BB}" type="presOf" srcId="{CD4734C2-CECD-4C0F-A4FD-FDB119725DA2}" destId="{229F4C6C-0C8B-424E-BFCB-740DEF3ED077}" srcOrd="0" destOrd="0" presId="urn:microsoft.com/office/officeart/2005/8/layout/venn2"/>
    <dgm:cxn modelId="{048A3A11-E6BA-47D3-9EDA-980B08DE8441}" type="presOf" srcId="{9416AE95-E7C8-414C-8D4B-D96294C26C1C}" destId="{9B6D0302-176C-4BFC-8430-BDE66391CF0E}" srcOrd="1" destOrd="0" presId="urn:microsoft.com/office/officeart/2005/8/layout/venn2"/>
    <dgm:cxn modelId="{40877618-E312-47DE-BFD0-716CC1BA78E5}" type="presOf" srcId="{F9D39D1F-7ACD-4ADF-9154-7707A2DB4378}" destId="{38E8C5FC-DA0D-4FB5-AAE8-D16519E66DA8}" srcOrd="0" destOrd="0" presId="urn:microsoft.com/office/officeart/2005/8/layout/venn2"/>
    <dgm:cxn modelId="{CDD6C135-7FC3-4294-8379-157837472D64}" type="presOf" srcId="{F9D39D1F-7ACD-4ADF-9154-7707A2DB4378}" destId="{4F57E9BB-C9E2-42A2-BFFF-31439B45F05F}" srcOrd="1" destOrd="0" presId="urn:microsoft.com/office/officeart/2005/8/layout/venn2"/>
    <dgm:cxn modelId="{D902FC3A-ED9F-4EE1-B858-8F18C529DF3B}" type="presOf" srcId="{8E09C73D-580F-4AFF-8E48-EDD65FF47C2B}" destId="{7C6B60E5-1125-455C-B7E8-758222A8ABC7}" srcOrd="0" destOrd="0" presId="urn:microsoft.com/office/officeart/2005/8/layout/venn2"/>
    <dgm:cxn modelId="{5AC15D57-0BC1-4350-B8EB-8B09F17DAC3E}" type="presOf" srcId="{9416AE95-E7C8-414C-8D4B-D96294C26C1C}" destId="{FA3160A7-085E-46C3-90AB-9579A5278DF0}" srcOrd="0" destOrd="0" presId="urn:microsoft.com/office/officeart/2005/8/layout/venn2"/>
    <dgm:cxn modelId="{C0976C7A-FB9D-45A9-A252-29785777B214}" srcId="{CD4734C2-CECD-4C0F-A4FD-FDB119725DA2}" destId="{9416AE95-E7C8-414C-8D4B-D96294C26C1C}" srcOrd="0" destOrd="0" parTransId="{0F6548F5-96B7-4288-BC5F-75220A21FF72}" sibTransId="{DD72148F-B88C-4909-9F21-86F7C84E4EC3}"/>
    <dgm:cxn modelId="{BE0C35F9-0036-4CBD-9482-ABC86FBED9EB}" srcId="{CD4734C2-CECD-4C0F-A4FD-FDB119725DA2}" destId="{F9D39D1F-7ACD-4ADF-9154-7707A2DB4378}" srcOrd="1" destOrd="0" parTransId="{895FE1F6-D3D8-4000-B46E-0A5D312FD0F8}" sibTransId="{074D3A45-AF06-4E70-B33A-7B6D19F86D31}"/>
    <dgm:cxn modelId="{7BC0C992-0C14-4463-BC36-632ADE7263B7}" type="presParOf" srcId="{229F4C6C-0C8B-424E-BFCB-740DEF3ED077}" destId="{C862FD5D-D0C3-4772-BD13-20B4AEC348A3}" srcOrd="0" destOrd="0" presId="urn:microsoft.com/office/officeart/2005/8/layout/venn2"/>
    <dgm:cxn modelId="{426DB08C-9544-4C2C-8EFA-4D1527715751}" type="presParOf" srcId="{C862FD5D-D0C3-4772-BD13-20B4AEC348A3}" destId="{FA3160A7-085E-46C3-90AB-9579A5278DF0}" srcOrd="0" destOrd="0" presId="urn:microsoft.com/office/officeart/2005/8/layout/venn2"/>
    <dgm:cxn modelId="{355E7E36-C3EB-4148-BF47-0A48F5665F11}" type="presParOf" srcId="{C862FD5D-D0C3-4772-BD13-20B4AEC348A3}" destId="{9B6D0302-176C-4BFC-8430-BDE66391CF0E}" srcOrd="1" destOrd="0" presId="urn:microsoft.com/office/officeart/2005/8/layout/venn2"/>
    <dgm:cxn modelId="{FCDC88BC-E43C-45A5-8921-782BA54EE067}" type="presParOf" srcId="{229F4C6C-0C8B-424E-BFCB-740DEF3ED077}" destId="{DF835BB8-DC17-4F76-B002-92888BC681FB}" srcOrd="1" destOrd="0" presId="urn:microsoft.com/office/officeart/2005/8/layout/venn2"/>
    <dgm:cxn modelId="{082E2BF5-4354-40A7-A1FF-F262C59DF615}" type="presParOf" srcId="{DF835BB8-DC17-4F76-B002-92888BC681FB}" destId="{38E8C5FC-DA0D-4FB5-AAE8-D16519E66DA8}" srcOrd="0" destOrd="0" presId="urn:microsoft.com/office/officeart/2005/8/layout/venn2"/>
    <dgm:cxn modelId="{239D5890-4DB7-4452-B90D-EC8F23AFE409}" type="presParOf" srcId="{DF835BB8-DC17-4F76-B002-92888BC681FB}" destId="{4F57E9BB-C9E2-42A2-BFFF-31439B45F05F}" srcOrd="1" destOrd="0" presId="urn:microsoft.com/office/officeart/2005/8/layout/venn2"/>
    <dgm:cxn modelId="{D009BC83-5DDF-42D4-9181-4ED878180BF9}" type="presParOf" srcId="{229F4C6C-0C8B-424E-BFCB-740DEF3ED077}" destId="{4696CB64-E887-4893-88E2-E2796549F7A7}" srcOrd="2" destOrd="0" presId="urn:microsoft.com/office/officeart/2005/8/layout/venn2"/>
    <dgm:cxn modelId="{2CEC0AA5-4A14-4A94-B05F-D7920B275E46}" type="presParOf" srcId="{4696CB64-E887-4893-88E2-E2796549F7A7}" destId="{7C6B60E5-1125-455C-B7E8-758222A8ABC7}" srcOrd="0" destOrd="0" presId="urn:microsoft.com/office/officeart/2005/8/layout/venn2"/>
    <dgm:cxn modelId="{D23ABD2E-0244-492D-A514-76A2EE4C840B}" type="presParOf" srcId="{4696CB64-E887-4893-88E2-E2796549F7A7}" destId="{1E1BDAC5-68A3-46B5-A183-53F2306C5771}"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2192D-5841-4C19-88D3-CEA1A995D488}">
      <dsp:nvSpPr>
        <dsp:cNvPr id="0" name=""/>
        <dsp:cNvSpPr/>
      </dsp:nvSpPr>
      <dsp:spPr>
        <a:xfrm>
          <a:off x="3487996" y="1839081"/>
          <a:ext cx="2247765" cy="2247765"/>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#1</a:t>
          </a:r>
        </a:p>
        <a:p>
          <a:pPr marL="0" lvl="0" indent="0" algn="ctr" defTabSz="1600200">
            <a:lnSpc>
              <a:spcPct val="90000"/>
            </a:lnSpc>
            <a:spcBef>
              <a:spcPct val="0"/>
            </a:spcBef>
            <a:spcAft>
              <a:spcPct val="35000"/>
            </a:spcAft>
            <a:buNone/>
          </a:pPr>
          <a:r>
            <a:rPr lang="en-US" sz="3600" kern="1200"/>
            <a:t>Reach </a:t>
          </a:r>
        </a:p>
      </dsp:txBody>
      <dsp:txXfrm>
        <a:off x="3939897" y="2365609"/>
        <a:ext cx="1343963" cy="1155398"/>
      </dsp:txXfrm>
    </dsp:sp>
    <dsp:sp modelId="{BB5D440A-769C-49E2-A3AC-84FEFBECEFFA}">
      <dsp:nvSpPr>
        <dsp:cNvPr id="0" name=""/>
        <dsp:cNvSpPr/>
      </dsp:nvSpPr>
      <dsp:spPr>
        <a:xfrm>
          <a:off x="2322934" y="1521737"/>
          <a:ext cx="1349280" cy="1206845"/>
        </a:xfrm>
        <a:prstGeom prst="gear6">
          <a:avLst/>
        </a:prstGeom>
        <a:solidFill>
          <a:srgbClr val="35C8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#3</a:t>
          </a:r>
        </a:p>
        <a:p>
          <a:pPr marL="0" lvl="0" indent="0" algn="ctr" defTabSz="533400">
            <a:lnSpc>
              <a:spcPct val="90000"/>
            </a:lnSpc>
            <a:spcBef>
              <a:spcPct val="0"/>
            </a:spcBef>
            <a:spcAft>
              <a:spcPct val="35000"/>
            </a:spcAft>
            <a:buNone/>
          </a:pPr>
          <a:r>
            <a:rPr lang="en-US" sz="1200" kern="1200"/>
            <a:t>Feedback</a:t>
          </a:r>
        </a:p>
      </dsp:txBody>
      <dsp:txXfrm>
        <a:off x="2647465" y="1827400"/>
        <a:ext cx="700218" cy="595519"/>
      </dsp:txXfrm>
    </dsp:sp>
    <dsp:sp modelId="{EC1BD0BF-0855-415F-899B-6CCE4B0D6468}">
      <dsp:nvSpPr>
        <dsp:cNvPr id="0" name=""/>
        <dsp:cNvSpPr/>
      </dsp:nvSpPr>
      <dsp:spPr>
        <a:xfrm rot="20700000">
          <a:off x="2988606" y="209732"/>
          <a:ext cx="1816149" cy="1542220"/>
        </a:xfrm>
        <a:prstGeom prst="gear6">
          <a:avLst/>
        </a:prstGeom>
        <a:solidFill>
          <a:srgbClr val="42BA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#2</a:t>
          </a:r>
        </a:p>
        <a:p>
          <a:pPr marL="0" lvl="0" indent="0" algn="ctr" defTabSz="889000">
            <a:lnSpc>
              <a:spcPct val="90000"/>
            </a:lnSpc>
            <a:spcBef>
              <a:spcPct val="0"/>
            </a:spcBef>
            <a:spcAft>
              <a:spcPct val="35000"/>
            </a:spcAft>
            <a:buNone/>
          </a:pPr>
          <a:r>
            <a:rPr lang="en-US" sz="2000" kern="1200"/>
            <a:t>Engage</a:t>
          </a:r>
        </a:p>
      </dsp:txBody>
      <dsp:txXfrm rot="-20700000">
        <a:off x="3403188" y="531739"/>
        <a:ext cx="986984" cy="898207"/>
      </dsp:txXfrm>
    </dsp:sp>
    <dsp:sp modelId="{46153768-B1B8-4B5C-8897-456FC8359850}">
      <dsp:nvSpPr>
        <dsp:cNvPr id="0" name=""/>
        <dsp:cNvSpPr/>
      </dsp:nvSpPr>
      <dsp:spPr>
        <a:xfrm>
          <a:off x="3313985" y="1500564"/>
          <a:ext cx="2877140" cy="2877140"/>
        </a:xfrm>
        <a:prstGeom prst="circularArrow">
          <a:avLst>
            <a:gd name="adj1" fmla="val 4687"/>
            <a:gd name="adj2" fmla="val 299029"/>
            <a:gd name="adj3" fmla="val 2513650"/>
            <a:gd name="adj4" fmla="val 15866706"/>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0CD954-67F4-46DD-9563-40AB0CA567D2}">
      <dsp:nvSpPr>
        <dsp:cNvPr id="0" name=""/>
        <dsp:cNvSpPr/>
      </dsp:nvSpPr>
      <dsp:spPr>
        <a:xfrm>
          <a:off x="1890696" y="946546"/>
          <a:ext cx="2090422" cy="2090422"/>
        </a:xfrm>
        <a:prstGeom prst="leftCircularArrow">
          <a:avLst>
            <a:gd name="adj1" fmla="val 6452"/>
            <a:gd name="adj2" fmla="val 429999"/>
            <a:gd name="adj3" fmla="val 10489124"/>
            <a:gd name="adj4" fmla="val 14837806"/>
            <a:gd name="adj5" fmla="val 7527"/>
          </a:avLst>
        </a:prstGeom>
        <a:solidFill>
          <a:srgbClr val="35C8B7"/>
        </a:solidFill>
        <a:ln>
          <a:noFill/>
        </a:ln>
        <a:effectLst/>
      </dsp:spPr>
      <dsp:style>
        <a:lnRef idx="0">
          <a:scrgbClr r="0" g="0" b="0"/>
        </a:lnRef>
        <a:fillRef idx="1">
          <a:scrgbClr r="0" g="0" b="0"/>
        </a:fillRef>
        <a:effectRef idx="0">
          <a:scrgbClr r="0" g="0" b="0"/>
        </a:effectRef>
        <a:fontRef idx="minor">
          <a:schemeClr val="lt1"/>
        </a:fontRef>
      </dsp:style>
    </dsp:sp>
    <dsp:sp modelId="{1993FA7F-1F02-445D-8F4E-7EDA4BFD0A5E}">
      <dsp:nvSpPr>
        <dsp:cNvPr id="0" name=""/>
        <dsp:cNvSpPr/>
      </dsp:nvSpPr>
      <dsp:spPr>
        <a:xfrm>
          <a:off x="2725334" y="-170385"/>
          <a:ext cx="2253896" cy="2253896"/>
        </a:xfrm>
        <a:prstGeom prst="circularArrow">
          <a:avLst>
            <a:gd name="adj1" fmla="val 5984"/>
            <a:gd name="adj2" fmla="val 394124"/>
            <a:gd name="adj3" fmla="val 13313824"/>
            <a:gd name="adj4" fmla="val 10508221"/>
            <a:gd name="adj5" fmla="val 6981"/>
          </a:avLst>
        </a:prstGeom>
        <a:solidFill>
          <a:srgbClr val="42BA97"/>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160A7-085E-46C3-90AB-9579A5278DF0}">
      <dsp:nvSpPr>
        <dsp:cNvPr id="0" name=""/>
        <dsp:cNvSpPr/>
      </dsp:nvSpPr>
      <dsp:spPr>
        <a:xfrm>
          <a:off x="1507305" y="0"/>
          <a:ext cx="4922876" cy="492287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t># people </a:t>
          </a:r>
          <a:r>
            <a:rPr lang="en-US" sz="1400" b="1" kern="1200"/>
            <a:t>reached</a:t>
          </a:r>
          <a:r>
            <a:rPr lang="en-US" sz="1400" kern="1200"/>
            <a:t> by messaging</a:t>
          </a:r>
          <a:r>
            <a:rPr lang="en-US" sz="1400" kern="1200">
              <a:latin typeface="Calibri Light"/>
            </a:rPr>
            <a:t> </a:t>
          </a:r>
          <a:endParaRPr lang="en-US" sz="1400" kern="1200"/>
        </a:p>
      </dsp:txBody>
      <dsp:txXfrm>
        <a:off x="3108471" y="246143"/>
        <a:ext cx="1720545" cy="738431"/>
      </dsp:txXfrm>
    </dsp:sp>
    <dsp:sp modelId="{38E8C5FC-DA0D-4FB5-AAE8-D16519E66DA8}">
      <dsp:nvSpPr>
        <dsp:cNvPr id="0" name=""/>
        <dsp:cNvSpPr/>
      </dsp:nvSpPr>
      <dsp:spPr>
        <a:xfrm>
          <a:off x="2151119" y="1230718"/>
          <a:ext cx="3692157" cy="369215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kern="1200"/>
            <a:t># people participated in</a:t>
          </a:r>
          <a:r>
            <a:rPr lang="en-US" sz="1400" kern="1200">
              <a:latin typeface="Calibri Light"/>
            </a:rPr>
            <a:t> </a:t>
          </a:r>
          <a:r>
            <a:rPr lang="en-US" sz="1400" kern="1200"/>
            <a:t> </a:t>
          </a:r>
          <a:r>
            <a:rPr lang="en-US" sz="1400" b="1" kern="1200"/>
            <a:t>engagement actions</a:t>
          </a:r>
        </a:p>
      </dsp:txBody>
      <dsp:txXfrm>
        <a:off x="3136925" y="1461478"/>
        <a:ext cx="1720545" cy="692279"/>
      </dsp:txXfrm>
    </dsp:sp>
    <dsp:sp modelId="{7C6B60E5-1125-455C-B7E8-758222A8ABC7}">
      <dsp:nvSpPr>
        <dsp:cNvPr id="0" name=""/>
        <dsp:cNvSpPr/>
      </dsp:nvSpPr>
      <dsp:spPr>
        <a:xfrm>
          <a:off x="2766479" y="2461438"/>
          <a:ext cx="2461438" cy="2461438"/>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 </a:t>
          </a:r>
          <a:r>
            <a:rPr lang="en-US" sz="1400" kern="1200">
              <a:latin typeface="Calibri Light"/>
            </a:rPr>
            <a:t>people</a:t>
          </a:r>
          <a:r>
            <a:rPr lang="en-US" sz="1400" kern="1200"/>
            <a:t> </a:t>
          </a:r>
          <a:r>
            <a:rPr lang="en-US" sz="1400" b="1" kern="1200"/>
            <a:t>feedback </a:t>
          </a:r>
          <a:r>
            <a:rPr lang="en-US" sz="1400" kern="1200"/>
            <a:t>across types – complaints, queries, perceptions, suggestions, concerns</a:t>
          </a:r>
        </a:p>
      </dsp:txBody>
      <dsp:txXfrm>
        <a:off x="3126948" y="3076797"/>
        <a:ext cx="1740499" cy="123071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6EA1D3-208D-4031-BDEE-32923611AB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544724-AA51-4B22-9FF1-C463D1E65D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6BF273-724B-4564-9295-6254287D8B9F}" type="datetimeFigureOut">
              <a:rPr lang="en-US" smtClean="0"/>
              <a:t>6/24/2020</a:t>
            </a:fld>
            <a:endParaRPr lang="en-US"/>
          </a:p>
        </p:txBody>
      </p:sp>
      <p:sp>
        <p:nvSpPr>
          <p:cNvPr id="4" name="Footer Placeholder 3">
            <a:extLst>
              <a:ext uri="{FF2B5EF4-FFF2-40B4-BE49-F238E27FC236}">
                <a16:creationId xmlns:a16="http://schemas.microsoft.com/office/drawing/2014/main" id="{3E80D306-4EDF-4CEA-9974-3DFA075F15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439234-5810-4E35-B051-D79BA362B1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B61BAF-3702-42FF-B416-C23450733A9B}" type="slidenum">
              <a:rPr lang="en-US" smtClean="0"/>
              <a:t>‹#›</a:t>
            </a:fld>
            <a:endParaRPr lang="en-US"/>
          </a:p>
        </p:txBody>
      </p:sp>
    </p:spTree>
    <p:extLst>
      <p:ext uri="{BB962C8B-B14F-4D97-AF65-F5344CB8AC3E}">
        <p14:creationId xmlns:p14="http://schemas.microsoft.com/office/powerpoint/2010/main" val="23473623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960306-C2AB-485D-8ED1-05A4FE5419B0}" type="datetimeFigureOut">
              <a:rPr lang="en-US" smtClean="0"/>
              <a:t>6/24/2020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6930F8-4BF2-48B1-86AA-5347C8D25506}" type="slidenum">
              <a:rPr lang="en-US" smtClean="0"/>
              <a:t>‹#›</a:t>
            </a:fld>
            <a:endParaRPr lang="en-US"/>
          </a:p>
        </p:txBody>
      </p:sp>
    </p:spTree>
    <p:extLst>
      <p:ext uri="{BB962C8B-B14F-4D97-AF65-F5344CB8AC3E}">
        <p14:creationId xmlns:p14="http://schemas.microsoft.com/office/powerpoint/2010/main" val="40853673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6930F8-4BF2-48B1-86AA-5347C8D25506}" type="slidenum">
              <a:rPr lang="en-US" smtClean="0"/>
              <a:t>2</a:t>
            </a:fld>
            <a:endParaRPr lang="en-US"/>
          </a:p>
        </p:txBody>
      </p:sp>
    </p:spTree>
    <p:extLst>
      <p:ext uri="{BB962C8B-B14F-4D97-AF65-F5344CB8AC3E}">
        <p14:creationId xmlns:p14="http://schemas.microsoft.com/office/powerpoint/2010/main" val="323954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a:t>
            </a:r>
            <a:r>
              <a:rPr lang="en-US" altLang="zh-CN"/>
              <a:t>ndicator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latin typeface="+mn-lt"/>
                <a:ea typeface="+mn-ea"/>
                <a:cs typeface="+mn-cs"/>
              </a:rPr>
              <a:t>For COVID reporting on social media, we recommend prioritizing “impressions” comparing to “reach” (please refer to the guidelines for the differences between reach and impressions)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latin typeface="+mn-lt"/>
                <a:ea typeface="+mn-ea"/>
                <a:cs typeface="+mn-cs"/>
              </a:rPr>
              <a:t>Social Media Indicator 1 calculation: select your top performing social media channel (e.g. Facebook) and identify the COVID-related posts. For these posts, take the total number of impressions and divide by the number of posts.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latin typeface="+mn-lt"/>
                <a:ea typeface="+mn-ea"/>
                <a:cs typeface="+mn-cs"/>
              </a:rPr>
              <a:t>Web Indicator 1 calculation: aggregation of total number of unique views to UNICEF COVID-19-related web pages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tx1"/>
                </a:solidFill>
                <a:latin typeface="+mn-lt"/>
                <a:ea typeface="+mn-ea"/>
                <a:cs typeface="+mn-cs"/>
              </a:rPr>
              <a:t>Indicator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latin typeface="+mn-lt"/>
                <a:ea typeface="+mn-ea"/>
                <a:cs typeface="+mn-cs"/>
              </a:rPr>
              <a:t>Social Media Indicator 2 calculation: Select your top performing social media channel (e.g. Facebook) and identify the COVID related posts. For these posts, take the total number of engagements and divide by the number of posts.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latin typeface="+mn-lt"/>
                <a:ea typeface="+mn-ea"/>
                <a:cs typeface="+mn-cs"/>
              </a:rPr>
              <a:t>In the </a:t>
            </a:r>
            <a:r>
              <a:rPr lang="en-US" sz="1200" b="0" i="0" u="none" strike="noStrike" kern="1200" baseline="0" err="1">
                <a:solidFill>
                  <a:schemeClr val="tx1"/>
                </a:solidFill>
                <a:latin typeface="+mn-lt"/>
                <a:ea typeface="+mn-ea"/>
                <a:cs typeface="+mn-cs"/>
              </a:rPr>
              <a:t>SitRep</a:t>
            </a:r>
            <a:r>
              <a:rPr lang="en-US" sz="1200" b="0" i="0" u="none" strike="noStrike" kern="1200" baseline="0">
                <a:solidFill>
                  <a:schemeClr val="tx1"/>
                </a:solidFill>
                <a:latin typeface="+mn-lt"/>
                <a:ea typeface="+mn-ea"/>
                <a:cs typeface="+mn-cs"/>
              </a:rPr>
              <a:t> narrative, you can include the total number of social media engagements on COVID-related posts and consider also using video 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latin typeface="+mn-lt"/>
                <a:ea typeface="+mn-ea"/>
                <a:cs typeface="+mn-cs"/>
              </a:rPr>
              <a:t>Web Indicator 2: A longer duration can indicate that users are finding the content interesting or informative.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a:solidFill>
                  <a:schemeClr val="tx1"/>
                </a:solidFill>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146930F8-4BF2-48B1-86AA-5347C8D25506}" type="slidenum">
              <a:rPr lang="en-US" smtClean="0"/>
              <a:t>11</a:t>
            </a:fld>
            <a:endParaRPr lang="en-US"/>
          </a:p>
        </p:txBody>
      </p:sp>
    </p:spTree>
    <p:extLst>
      <p:ext uri="{BB962C8B-B14F-4D97-AF65-F5344CB8AC3E}">
        <p14:creationId xmlns:p14="http://schemas.microsoft.com/office/powerpoint/2010/main" val="26325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age, sex, marginalized/vulnerable group, disability; channels used; type of message/</a:t>
            </a:r>
            <a:r>
              <a:rPr lang="en-US" err="1"/>
              <a:t>programme</a:t>
            </a:r>
            <a:r>
              <a:rPr lang="en-US"/>
              <a:t> area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Disability – integrate “multiple formats and channels” - </a:t>
            </a:r>
            <a:r>
              <a:rPr lang="en-US" sz="1200" kern="1200">
                <a:solidFill>
                  <a:schemeClr val="tx1"/>
                </a:solidFill>
                <a:effectLst/>
                <a:latin typeface="+mn-lt"/>
                <a:ea typeface="+mn-ea"/>
                <a:cs typeface="+mn-cs"/>
              </a:rPr>
              <a:t>this includes, at a most basic level, ensuring that all messages are provided in written, audio and pictorial format (so as to reach people with hearing, visual and intellectual disabilities or low literacy)</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0D7DA-8053-4843-8320-0DAC47BB02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943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0D7DA-8053-4843-8320-0DAC47BB02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5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0D7DA-8053-4843-8320-0DAC47BB02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920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chemeClr val="accent1">
                  <a:lumMod val="50000"/>
                </a:schemeClr>
              </a:solidFill>
              <a:cs typeface="Calibri"/>
            </a:endParaRPr>
          </a:p>
          <a:p>
            <a:endParaRPr lang="en-US" sz="1200">
              <a:solidFill>
                <a:schemeClr val="accent1">
                  <a:lumMod val="50000"/>
                </a:schemeClr>
              </a:solidFill>
              <a:cs typeface="Calibri"/>
            </a:endParaRPr>
          </a:p>
          <a:p>
            <a:r>
              <a:rPr lang="en-US" sz="1200">
                <a:solidFill>
                  <a:schemeClr val="accent1">
                    <a:lumMod val="50000"/>
                  </a:schemeClr>
                </a:solidFill>
                <a:cs typeface="Calibri"/>
              </a:rPr>
              <a:t>1 page – the framework, the agenda for action, how this is driving our collective action </a:t>
            </a:r>
            <a:r>
              <a:rPr lang="en-US" sz="1200">
                <a:solidFill>
                  <a:schemeClr val="accent1">
                    <a:lumMod val="50000"/>
                  </a:schemeClr>
                </a:solidFill>
              </a:rPr>
              <a:t>(examples of cross cutting initiatives in support of the overall agenda I.e. with CSPs and FBOs, the group of Friends letter) and how this has been implemented nationally too. </a:t>
            </a:r>
            <a:endParaRPr lang="en-US" sz="1200">
              <a:solidFill>
                <a:schemeClr val="accent1">
                  <a:lumMod val="50000"/>
                </a:schemeClr>
              </a:solidFill>
              <a:cs typeface="Calibri"/>
            </a:endParaRPr>
          </a:p>
          <a:p>
            <a:endParaRPr lang="en-US" sz="1200">
              <a:solidFill>
                <a:schemeClr val="accent1">
                  <a:lumMod val="50000"/>
                </a:schemeClr>
              </a:solidFill>
              <a:cs typeface="Calibri"/>
            </a:endParaRPr>
          </a:p>
          <a:p>
            <a:r>
              <a:rPr lang="en-US" sz="1200">
                <a:solidFill>
                  <a:schemeClr val="accent1">
                    <a:lumMod val="50000"/>
                  </a:schemeClr>
                </a:solidFill>
              </a:rPr>
              <a:t>Page2/3/4: focus on two agenda items each setting out why this is a priority and how UNICEF’s advocacy (using publications, media, social, GWAs </a:t>
            </a:r>
            <a:r>
              <a:rPr lang="en-US" sz="1200" err="1">
                <a:solidFill>
                  <a:schemeClr val="accent1">
                    <a:lumMod val="50000"/>
                  </a:schemeClr>
                </a:solidFill>
              </a:rPr>
              <a:t>etc</a:t>
            </a:r>
            <a:r>
              <a:rPr lang="en-US" sz="1200">
                <a:solidFill>
                  <a:schemeClr val="accent1">
                    <a:lumMod val="50000"/>
                  </a:schemeClr>
                </a:solidFill>
              </a:rPr>
              <a:t>) have driven public, political and </a:t>
            </a:r>
            <a:r>
              <a:rPr lang="en-US" sz="1200" err="1">
                <a:solidFill>
                  <a:schemeClr val="accent1">
                    <a:lumMod val="50000"/>
                  </a:schemeClr>
                </a:solidFill>
              </a:rPr>
              <a:t>programme</a:t>
            </a:r>
            <a:r>
              <a:rPr lang="en-US" sz="1200">
                <a:solidFill>
                  <a:schemeClr val="accent1">
                    <a:lumMod val="50000"/>
                  </a:schemeClr>
                </a:solidFill>
              </a:rPr>
              <a:t> responses which deliver for children)</a:t>
            </a:r>
            <a:r>
              <a:rPr lang="en-US" sz="1200">
                <a:solidFill>
                  <a:schemeClr val="accent1">
                    <a:lumMod val="50000"/>
                  </a:schemeClr>
                </a:solidFill>
                <a:cs typeface="Calibri"/>
              </a:rPr>
              <a:t> </a:t>
            </a:r>
          </a:p>
          <a:p>
            <a:endParaRPr lang="en-US"/>
          </a:p>
        </p:txBody>
      </p:sp>
      <p:sp>
        <p:nvSpPr>
          <p:cNvPr id="4" name="Slide Number Placeholder 3"/>
          <p:cNvSpPr>
            <a:spLocks noGrp="1"/>
          </p:cNvSpPr>
          <p:nvPr>
            <p:ph type="sldNum" sz="quarter" idx="5"/>
          </p:nvPr>
        </p:nvSpPr>
        <p:spPr/>
        <p:txBody>
          <a:bodyPr/>
          <a:lstStyle/>
          <a:p>
            <a:fld id="{146930F8-4BF2-48B1-86AA-5347C8D25506}" type="slidenum">
              <a:rPr lang="en-US" smtClean="0"/>
              <a:t>25</a:t>
            </a:fld>
            <a:endParaRPr lang="en-US"/>
          </a:p>
        </p:txBody>
      </p:sp>
    </p:spTree>
    <p:extLst>
      <p:ext uri="{BB962C8B-B14F-4D97-AF65-F5344CB8AC3E}">
        <p14:creationId xmlns:p14="http://schemas.microsoft.com/office/powerpoint/2010/main" val="320417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6930F8-4BF2-48B1-86AA-5347C8D25506}" type="slidenum">
              <a:rPr lang="en-US" smtClean="0"/>
              <a:t>27</a:t>
            </a:fld>
            <a:endParaRPr lang="en-US"/>
          </a:p>
        </p:txBody>
      </p:sp>
    </p:spTree>
    <p:extLst>
      <p:ext uri="{BB962C8B-B14F-4D97-AF65-F5344CB8AC3E}">
        <p14:creationId xmlns:p14="http://schemas.microsoft.com/office/powerpoint/2010/main" val="135293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6930F8-4BF2-48B1-86AA-5347C8D25506}" type="slidenum">
              <a:rPr lang="en-US" smtClean="0"/>
              <a:t>3</a:t>
            </a:fld>
            <a:endParaRPr lang="en-US"/>
          </a:p>
        </p:txBody>
      </p:sp>
    </p:spTree>
    <p:extLst>
      <p:ext uri="{BB962C8B-B14F-4D97-AF65-F5344CB8AC3E}">
        <p14:creationId xmlns:p14="http://schemas.microsoft.com/office/powerpoint/2010/main" val="273124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Indicator Guidance + Q&amp;A – </a:t>
            </a:r>
            <a:r>
              <a:rPr lang="en-US" sz="1200"/>
              <a:t>summarizes key information on data collection, measurement, and indicators for RCCE COVID response </a:t>
            </a:r>
          </a:p>
          <a:p>
            <a:r>
              <a:rPr lang="en-US" sz="1200"/>
              <a:t>Strengthens UNICEF accountability </a:t>
            </a:r>
            <a:endParaRPr lang="en-US"/>
          </a:p>
        </p:txBody>
      </p:sp>
      <p:sp>
        <p:nvSpPr>
          <p:cNvPr id="4" name="Slide Number Placeholder 3"/>
          <p:cNvSpPr>
            <a:spLocks noGrp="1"/>
          </p:cNvSpPr>
          <p:nvPr>
            <p:ph type="sldNum" sz="quarter" idx="5"/>
          </p:nvPr>
        </p:nvSpPr>
        <p:spPr/>
        <p:txBody>
          <a:bodyPr/>
          <a:lstStyle/>
          <a:p>
            <a:fld id="{146930F8-4BF2-48B1-86AA-5347C8D25506}" type="slidenum">
              <a:rPr lang="en-US" smtClean="0"/>
              <a:t>4</a:t>
            </a:fld>
            <a:endParaRPr lang="en-US"/>
          </a:p>
        </p:txBody>
      </p:sp>
    </p:spTree>
    <p:extLst>
      <p:ext uri="{BB962C8B-B14F-4D97-AF65-F5344CB8AC3E}">
        <p14:creationId xmlns:p14="http://schemas.microsoft.com/office/powerpoint/2010/main" val="289123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Inter-dependency across interventions being measured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How is feedback informing new messaging or CE actions</a:t>
            </a:r>
          </a:p>
          <a:p>
            <a:endParaRPr lang="en-US"/>
          </a:p>
        </p:txBody>
      </p:sp>
      <p:sp>
        <p:nvSpPr>
          <p:cNvPr id="4" name="Slide Number Placeholder 3"/>
          <p:cNvSpPr>
            <a:spLocks noGrp="1"/>
          </p:cNvSpPr>
          <p:nvPr>
            <p:ph type="sldNum" sz="quarter" idx="5"/>
          </p:nvPr>
        </p:nvSpPr>
        <p:spPr/>
        <p:txBody>
          <a:bodyPr/>
          <a:lstStyle/>
          <a:p>
            <a:fld id="{146930F8-4BF2-48B1-86AA-5347C8D25506}" type="slidenum">
              <a:rPr lang="en-US" smtClean="0"/>
              <a:t>5</a:t>
            </a:fld>
            <a:endParaRPr lang="en-US"/>
          </a:p>
        </p:txBody>
      </p:sp>
    </p:spTree>
    <p:extLst>
      <p:ext uri="{BB962C8B-B14F-4D97-AF65-F5344CB8AC3E}">
        <p14:creationId xmlns:p14="http://schemas.microsoft.com/office/powerpoint/2010/main" val="5773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Platforms / “formats”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0D7DA-8053-4843-8320-0DAC47BB02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274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a:t> </a:t>
            </a:r>
          </a:p>
          <a:p>
            <a:pPr lvl="0"/>
            <a:endParaRPr lang="en-US" sz="12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0D7DA-8053-4843-8320-0DAC47BB02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940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leading to policy change  - this at a different level</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0D7DA-8053-4843-8320-0DAC47BB02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67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Suggested: age, sex, marginalized/vulnerable group, disability; channels used; type of message/</a:t>
            </a:r>
            <a:r>
              <a:rPr lang="en-US" err="1"/>
              <a:t>programme</a:t>
            </a:r>
            <a:r>
              <a:rPr lang="en-US"/>
              <a:t> area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Disability – integrate “multiple formats and channels” - </a:t>
            </a:r>
            <a:r>
              <a:rPr lang="en-US" sz="1200" kern="1200">
                <a:solidFill>
                  <a:schemeClr val="tx1"/>
                </a:solidFill>
                <a:effectLst/>
                <a:latin typeface="+mn-lt"/>
                <a:ea typeface="+mn-ea"/>
                <a:cs typeface="+mn-cs"/>
              </a:rPr>
              <a:t>this includes, at a most basic level, ensuring that all messages are provided in written, audio and pictorial format (so as to reach people with hearing, visual and intellectual disabilities or low literacy)</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40D7DA-8053-4843-8320-0DAC47BB02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733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6930F8-4BF2-48B1-86AA-5347C8D25506}" type="slidenum">
              <a:rPr lang="en-US" smtClean="0"/>
              <a:t>10</a:t>
            </a:fld>
            <a:endParaRPr lang="en-US"/>
          </a:p>
        </p:txBody>
      </p:sp>
    </p:spTree>
    <p:extLst>
      <p:ext uri="{BB962C8B-B14F-4D97-AF65-F5344CB8AC3E}">
        <p14:creationId xmlns:p14="http://schemas.microsoft.com/office/powerpoint/2010/main" val="118672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27 Oct 2016</a:t>
            </a:r>
          </a:p>
        </p:txBody>
      </p:sp>
      <p:sp>
        <p:nvSpPr>
          <p:cNvPr id="5" name="Footer Placeholder 4"/>
          <p:cNvSpPr>
            <a:spLocks noGrp="1"/>
          </p:cNvSpPr>
          <p:nvPr>
            <p:ph type="ftr" sz="quarter" idx="11"/>
          </p:nvPr>
        </p:nvSpPr>
        <p:spPr/>
        <p:txBody>
          <a:bodyPr/>
          <a:lstStyle/>
          <a:p>
            <a:r>
              <a:rPr lang="en-US"/>
              <a:t>UNICEF_GAVI_dec2016</a:t>
            </a:r>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23852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27 Oct 2016</a:t>
            </a:r>
          </a:p>
        </p:txBody>
      </p:sp>
      <p:sp>
        <p:nvSpPr>
          <p:cNvPr id="5" name="Footer Placeholder 4"/>
          <p:cNvSpPr>
            <a:spLocks noGrp="1"/>
          </p:cNvSpPr>
          <p:nvPr>
            <p:ph type="ftr" sz="quarter" idx="11"/>
          </p:nvPr>
        </p:nvSpPr>
        <p:spPr/>
        <p:txBody>
          <a:bodyPr/>
          <a:lstStyle/>
          <a:p>
            <a:r>
              <a:rPr lang="en-US"/>
              <a:t>UNICEF_GAVI_dec2016</a:t>
            </a:r>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413079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27 Oct 2016</a:t>
            </a:r>
          </a:p>
        </p:txBody>
      </p:sp>
      <p:sp>
        <p:nvSpPr>
          <p:cNvPr id="5" name="Footer Placeholder 4"/>
          <p:cNvSpPr>
            <a:spLocks noGrp="1"/>
          </p:cNvSpPr>
          <p:nvPr>
            <p:ph type="ftr" sz="quarter" idx="11"/>
          </p:nvPr>
        </p:nvSpPr>
        <p:spPr/>
        <p:txBody>
          <a:bodyPr/>
          <a:lstStyle/>
          <a:p>
            <a:r>
              <a:rPr lang="en-US"/>
              <a:t>UNICEF_GAVI_dec2016</a:t>
            </a:r>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53632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r>
              <a:rPr lang="en-US"/>
              <a:t>27 Oct 2016</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a:t>UNICEF_GAVI_dec2016</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0E72F2D-B2AC-6244-8A61-4DB2981BEBB5}" type="slidenum">
              <a:rPr lang="en-US" smtClean="0"/>
              <a:pPr/>
              <a:t>‹#›</a:t>
            </a:fld>
            <a:endParaRPr lang="en-US"/>
          </a:p>
        </p:txBody>
      </p:sp>
      <p:sp>
        <p:nvSpPr>
          <p:cNvPr id="6" name="Rectangle 2"/>
          <p:cNvSpPr>
            <a:spLocks noChangeArrowheads="1"/>
          </p:cNvSpPr>
          <p:nvPr userDrawn="1"/>
        </p:nvSpPr>
        <p:spPr bwMode="auto">
          <a:xfrm>
            <a:off x="0" y="0"/>
            <a:ext cx="12192000" cy="1143000"/>
          </a:xfrm>
          <a:prstGeom prst="rect">
            <a:avLst/>
          </a:prstGeom>
          <a:solidFill>
            <a:srgbClr val="0099FF"/>
          </a:solidFill>
          <a:ln w="9525">
            <a:noFill/>
            <a:miter lim="800000"/>
            <a:headEnd/>
            <a:tailEnd/>
          </a:ln>
        </p:spPr>
        <p:txBody>
          <a:bodyPr wrap="none" anchor="ctr">
            <a:prstTxWarp prst="textNoShape">
              <a:avLst/>
            </a:prstTxWarp>
          </a:bodyPr>
          <a:lstStyle/>
          <a:p>
            <a:endParaRPr lang="en-US" sz="1800"/>
          </a:p>
        </p:txBody>
      </p:sp>
      <p:sp>
        <p:nvSpPr>
          <p:cNvPr id="7" name="Title 1"/>
          <p:cNvSpPr>
            <a:spLocks noGrp="1"/>
          </p:cNvSpPr>
          <p:nvPr>
            <p:ph type="ctrTitle"/>
          </p:nvPr>
        </p:nvSpPr>
        <p:spPr>
          <a:xfrm>
            <a:off x="773291" y="407988"/>
            <a:ext cx="10363200" cy="506413"/>
          </a:xfrm>
          <a:prstGeom prst="rect">
            <a:avLst/>
          </a:prstGeom>
        </p:spPr>
        <p:txBody>
          <a:bodyPr/>
          <a:lstStyle>
            <a:lvl1pPr algn="l">
              <a:defRPr sz="2800" b="0">
                <a:solidFill>
                  <a:schemeClr val="bg1"/>
                </a:solidFill>
                <a:latin typeface="Arial"/>
                <a:cs typeface="Arial"/>
              </a:defRPr>
            </a:lvl1pPr>
          </a:lstStyle>
          <a:p>
            <a:r>
              <a:rPr lang="en-US"/>
              <a:t>Click to edit Master title style</a:t>
            </a:r>
          </a:p>
        </p:txBody>
      </p:sp>
      <p:sp>
        <p:nvSpPr>
          <p:cNvPr id="9" name="Chart Placeholder 8"/>
          <p:cNvSpPr>
            <a:spLocks noGrp="1"/>
          </p:cNvSpPr>
          <p:nvPr>
            <p:ph type="chart" sz="quarter" idx="13"/>
          </p:nvPr>
        </p:nvSpPr>
        <p:spPr>
          <a:xfrm>
            <a:off x="772584" y="2413000"/>
            <a:ext cx="10363200" cy="3162300"/>
          </a:xfrm>
          <a:prstGeom prst="rect">
            <a:avLst/>
          </a:prstGeom>
        </p:spPr>
        <p:txBody>
          <a:bodyPr vert="horz"/>
          <a:lstStyle>
            <a:lvl1pPr>
              <a:defRPr>
                <a:latin typeface="Arial"/>
                <a:cs typeface="Arial"/>
              </a:defRPr>
            </a:lvl1pPr>
          </a:lstStyle>
          <a:p>
            <a:endParaRPr lang="en-US"/>
          </a:p>
        </p:txBody>
      </p:sp>
      <p:sp>
        <p:nvSpPr>
          <p:cNvPr id="10" name="Text Placeholder 9"/>
          <p:cNvSpPr>
            <a:spLocks noGrp="1"/>
          </p:cNvSpPr>
          <p:nvPr>
            <p:ph type="body" sz="quarter" idx="14"/>
          </p:nvPr>
        </p:nvSpPr>
        <p:spPr>
          <a:xfrm>
            <a:off x="772584" y="1562100"/>
            <a:ext cx="10363200" cy="800100"/>
          </a:xfrm>
          <a:prstGeom prst="rect">
            <a:avLst/>
          </a:prstGeom>
        </p:spPr>
        <p:txBody>
          <a:bodyPr vert="horz"/>
          <a:lstStyle>
            <a:lvl1pPr marL="0">
              <a:spcBef>
                <a:spcPts val="0"/>
              </a:spcBef>
              <a:buFontTx/>
              <a:buNone/>
              <a:defRPr sz="2800">
                <a:latin typeface="Arial"/>
                <a:cs typeface="Arial"/>
              </a:defRPr>
            </a:lvl1pPr>
            <a:lvl2pPr marL="0">
              <a:spcBef>
                <a:spcPts val="0"/>
              </a:spcBef>
              <a:buFontTx/>
              <a:buNone/>
              <a:defRPr sz="2800">
                <a:latin typeface="Arial"/>
                <a:cs typeface="Arial"/>
              </a:defRPr>
            </a:lvl2pPr>
            <a:lvl3pPr marL="0">
              <a:spcBef>
                <a:spcPts val="0"/>
              </a:spcBef>
              <a:buFontTx/>
              <a:buNone/>
              <a:defRPr sz="2800">
                <a:latin typeface="Arial"/>
                <a:cs typeface="Arial"/>
              </a:defRPr>
            </a:lvl3pPr>
            <a:lvl4pPr marL="0">
              <a:spcBef>
                <a:spcPts val="0"/>
              </a:spcBef>
              <a:buFontTx/>
              <a:buNone/>
              <a:defRPr sz="2800">
                <a:latin typeface="Arial"/>
                <a:cs typeface="Arial"/>
              </a:defRPr>
            </a:lvl4pPr>
            <a:lvl5pPr marL="0">
              <a:spcBef>
                <a:spcPts val="0"/>
              </a:spcBef>
              <a:buFontTx/>
              <a:buNone/>
              <a:defRPr sz="28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343070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4BB3-F5AD-BC47-AA21-C0CCAC0D37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DB848-E9EF-2048-8055-6082BD80F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5E4AD1-1BA9-1442-804C-60A9083159A0}"/>
              </a:ext>
            </a:extLst>
          </p:cNvPr>
          <p:cNvSpPr>
            <a:spLocks noGrp="1"/>
          </p:cNvSpPr>
          <p:nvPr>
            <p:ph type="dt" sz="half" idx="10"/>
          </p:nvPr>
        </p:nvSpPr>
        <p:spPr/>
        <p:txBody>
          <a:bodyPr/>
          <a:lstStyle/>
          <a:p>
            <a:pPr defTabSz="914400"/>
            <a:r>
              <a:rPr lang="en-US">
                <a:solidFill>
                  <a:srgbClr val="000000"/>
                </a:solidFill>
              </a:rPr>
              <a:t>27 Oct 2016</a:t>
            </a:r>
          </a:p>
        </p:txBody>
      </p:sp>
      <p:sp>
        <p:nvSpPr>
          <p:cNvPr id="5" name="Footer Placeholder 4">
            <a:extLst>
              <a:ext uri="{FF2B5EF4-FFF2-40B4-BE49-F238E27FC236}">
                <a16:creationId xmlns:a16="http://schemas.microsoft.com/office/drawing/2014/main" id="{E21661BD-0EA6-DB44-B08B-B4EB33BA2BA1}"/>
              </a:ext>
            </a:extLst>
          </p:cNvPr>
          <p:cNvSpPr>
            <a:spLocks noGrp="1"/>
          </p:cNvSpPr>
          <p:nvPr>
            <p:ph type="ftr" sz="quarter" idx="11"/>
          </p:nvPr>
        </p:nvSpPr>
        <p:spPr/>
        <p:txBody>
          <a:bodyPr/>
          <a:lstStyle/>
          <a:p>
            <a:pPr defTabSz="914400"/>
            <a:r>
              <a:rPr lang="en-US">
                <a:solidFill>
                  <a:srgbClr val="000000"/>
                </a:solidFill>
              </a:rPr>
              <a:t>UNICEF_GAVI_dec2016</a:t>
            </a:r>
          </a:p>
        </p:txBody>
      </p:sp>
      <p:sp>
        <p:nvSpPr>
          <p:cNvPr id="6" name="Slide Number Placeholder 5">
            <a:extLst>
              <a:ext uri="{FF2B5EF4-FFF2-40B4-BE49-F238E27FC236}">
                <a16:creationId xmlns:a16="http://schemas.microsoft.com/office/drawing/2014/main" id="{6448DDBD-1314-9D47-9D96-3FA38483DE4B}"/>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111636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2E58-301F-5141-A3C5-30579DA30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7DCFB-F91C-4447-9E30-9E101E8E4F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BF0CA-44B1-B143-9DA1-3C267B51B183}"/>
              </a:ext>
            </a:extLst>
          </p:cNvPr>
          <p:cNvSpPr>
            <a:spLocks noGrp="1"/>
          </p:cNvSpPr>
          <p:nvPr>
            <p:ph type="dt" sz="half" idx="10"/>
          </p:nvPr>
        </p:nvSpPr>
        <p:spPr/>
        <p:txBody>
          <a:bodyPr/>
          <a:lstStyle/>
          <a:p>
            <a:r>
              <a:rPr lang="en-US"/>
              <a:t>27 Oct 2016</a:t>
            </a:r>
          </a:p>
        </p:txBody>
      </p:sp>
      <p:sp>
        <p:nvSpPr>
          <p:cNvPr id="5" name="Footer Placeholder 4">
            <a:extLst>
              <a:ext uri="{FF2B5EF4-FFF2-40B4-BE49-F238E27FC236}">
                <a16:creationId xmlns:a16="http://schemas.microsoft.com/office/drawing/2014/main" id="{D7310082-B138-2348-86D2-643348C92BDE}"/>
              </a:ext>
            </a:extLst>
          </p:cNvPr>
          <p:cNvSpPr>
            <a:spLocks noGrp="1"/>
          </p:cNvSpPr>
          <p:nvPr>
            <p:ph type="ftr" sz="quarter" idx="11"/>
          </p:nvPr>
        </p:nvSpPr>
        <p:spPr/>
        <p:txBody>
          <a:bodyPr/>
          <a:lstStyle/>
          <a:p>
            <a:r>
              <a:rPr lang="en-US"/>
              <a:t>UNICEF_GAVI_dec2016</a:t>
            </a:r>
          </a:p>
        </p:txBody>
      </p:sp>
      <p:sp>
        <p:nvSpPr>
          <p:cNvPr id="6" name="Slide Number Placeholder 5">
            <a:extLst>
              <a:ext uri="{FF2B5EF4-FFF2-40B4-BE49-F238E27FC236}">
                <a16:creationId xmlns:a16="http://schemas.microsoft.com/office/drawing/2014/main" id="{14EDCFC2-2441-924C-980D-2814BEAB2245}"/>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2302744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AFCD-51B0-BA41-923A-3A587A6D56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3E7852-E38B-934D-9186-D594DE79C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28F4F-5D9B-A643-B824-D8123CD9179C}"/>
              </a:ext>
            </a:extLst>
          </p:cNvPr>
          <p:cNvSpPr>
            <a:spLocks noGrp="1"/>
          </p:cNvSpPr>
          <p:nvPr>
            <p:ph type="dt" sz="half" idx="10"/>
          </p:nvPr>
        </p:nvSpPr>
        <p:spPr/>
        <p:txBody>
          <a:bodyPr/>
          <a:lstStyle/>
          <a:p>
            <a:pPr defTabSz="914400"/>
            <a:r>
              <a:rPr lang="en-US">
                <a:solidFill>
                  <a:srgbClr val="000000"/>
                </a:solidFill>
              </a:rPr>
              <a:t>27 Oct 2016</a:t>
            </a:r>
          </a:p>
        </p:txBody>
      </p:sp>
      <p:sp>
        <p:nvSpPr>
          <p:cNvPr id="5" name="Footer Placeholder 4">
            <a:extLst>
              <a:ext uri="{FF2B5EF4-FFF2-40B4-BE49-F238E27FC236}">
                <a16:creationId xmlns:a16="http://schemas.microsoft.com/office/drawing/2014/main" id="{E966005D-4FCB-8C4E-9A6A-1F0D8BCEB8E9}"/>
              </a:ext>
            </a:extLst>
          </p:cNvPr>
          <p:cNvSpPr>
            <a:spLocks noGrp="1"/>
          </p:cNvSpPr>
          <p:nvPr>
            <p:ph type="ftr" sz="quarter" idx="11"/>
          </p:nvPr>
        </p:nvSpPr>
        <p:spPr/>
        <p:txBody>
          <a:bodyPr/>
          <a:lstStyle/>
          <a:p>
            <a:pPr defTabSz="914400"/>
            <a:r>
              <a:rPr lang="en-US">
                <a:solidFill>
                  <a:srgbClr val="000000"/>
                </a:solidFill>
              </a:rPr>
              <a:t>UNICEF_GAVI_dec2016</a:t>
            </a:r>
          </a:p>
        </p:txBody>
      </p:sp>
      <p:sp>
        <p:nvSpPr>
          <p:cNvPr id="6" name="Slide Number Placeholder 5">
            <a:extLst>
              <a:ext uri="{FF2B5EF4-FFF2-40B4-BE49-F238E27FC236}">
                <a16:creationId xmlns:a16="http://schemas.microsoft.com/office/drawing/2014/main" id="{5FBF4A52-60B1-EB46-AEDA-B610F0594B95}"/>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265197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EF8F-886E-7741-A986-299E500800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014D4A-D822-2B44-8A9A-6563759D4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8BDF85-3382-C74B-A390-CFBCC5417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1B800E-C27D-DF4E-9313-FAF2964DF111}"/>
              </a:ext>
            </a:extLst>
          </p:cNvPr>
          <p:cNvSpPr>
            <a:spLocks noGrp="1"/>
          </p:cNvSpPr>
          <p:nvPr>
            <p:ph type="dt" sz="half" idx="10"/>
          </p:nvPr>
        </p:nvSpPr>
        <p:spPr/>
        <p:txBody>
          <a:bodyPr/>
          <a:lstStyle/>
          <a:p>
            <a:pPr defTabSz="914400"/>
            <a:r>
              <a:rPr lang="en-US">
                <a:solidFill>
                  <a:srgbClr val="000000"/>
                </a:solidFill>
              </a:rPr>
              <a:t>27 Oct 2016</a:t>
            </a:r>
          </a:p>
        </p:txBody>
      </p:sp>
      <p:sp>
        <p:nvSpPr>
          <p:cNvPr id="6" name="Footer Placeholder 5">
            <a:extLst>
              <a:ext uri="{FF2B5EF4-FFF2-40B4-BE49-F238E27FC236}">
                <a16:creationId xmlns:a16="http://schemas.microsoft.com/office/drawing/2014/main" id="{44BF0AE1-4CB5-524D-AA83-DF413445DD12}"/>
              </a:ext>
            </a:extLst>
          </p:cNvPr>
          <p:cNvSpPr>
            <a:spLocks noGrp="1"/>
          </p:cNvSpPr>
          <p:nvPr>
            <p:ph type="ftr" sz="quarter" idx="11"/>
          </p:nvPr>
        </p:nvSpPr>
        <p:spPr/>
        <p:txBody>
          <a:bodyPr/>
          <a:lstStyle/>
          <a:p>
            <a:pPr defTabSz="914400"/>
            <a:r>
              <a:rPr lang="en-US">
                <a:solidFill>
                  <a:srgbClr val="000000"/>
                </a:solidFill>
              </a:rPr>
              <a:t>UNICEF_GAVI_dec2016</a:t>
            </a:r>
          </a:p>
        </p:txBody>
      </p:sp>
      <p:sp>
        <p:nvSpPr>
          <p:cNvPr id="7" name="Slide Number Placeholder 6">
            <a:extLst>
              <a:ext uri="{FF2B5EF4-FFF2-40B4-BE49-F238E27FC236}">
                <a16:creationId xmlns:a16="http://schemas.microsoft.com/office/drawing/2014/main" id="{1A2781CD-C976-C14F-88FA-DF04F3F6A625}"/>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1742062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E5E0-1143-7F47-819E-B34655EAE1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F9F597-2B53-3745-A88E-82AACCE1B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2FD7B1-54A1-9A4E-B35B-F95151B81A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3CBB35-69A7-7A4F-848E-5D57BC9F9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C1391-3AAC-DA4A-919B-6788EDBE6D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4DE479-C6FA-6844-91D2-3B23A035ECA9}"/>
              </a:ext>
            </a:extLst>
          </p:cNvPr>
          <p:cNvSpPr>
            <a:spLocks noGrp="1"/>
          </p:cNvSpPr>
          <p:nvPr>
            <p:ph type="dt" sz="half" idx="10"/>
          </p:nvPr>
        </p:nvSpPr>
        <p:spPr/>
        <p:txBody>
          <a:bodyPr/>
          <a:lstStyle/>
          <a:p>
            <a:pPr defTabSz="914400"/>
            <a:r>
              <a:rPr lang="en-US">
                <a:solidFill>
                  <a:srgbClr val="000000"/>
                </a:solidFill>
              </a:rPr>
              <a:t>27 Oct 2016</a:t>
            </a:r>
          </a:p>
        </p:txBody>
      </p:sp>
      <p:sp>
        <p:nvSpPr>
          <p:cNvPr id="8" name="Footer Placeholder 7">
            <a:extLst>
              <a:ext uri="{FF2B5EF4-FFF2-40B4-BE49-F238E27FC236}">
                <a16:creationId xmlns:a16="http://schemas.microsoft.com/office/drawing/2014/main" id="{A481FDEF-7AAA-DD45-8DA2-6BE61DD5F2A9}"/>
              </a:ext>
            </a:extLst>
          </p:cNvPr>
          <p:cNvSpPr>
            <a:spLocks noGrp="1"/>
          </p:cNvSpPr>
          <p:nvPr>
            <p:ph type="ftr" sz="quarter" idx="11"/>
          </p:nvPr>
        </p:nvSpPr>
        <p:spPr/>
        <p:txBody>
          <a:bodyPr/>
          <a:lstStyle/>
          <a:p>
            <a:pPr defTabSz="914400"/>
            <a:r>
              <a:rPr lang="en-US">
                <a:solidFill>
                  <a:srgbClr val="000000"/>
                </a:solidFill>
              </a:rPr>
              <a:t>UNICEF_GAVI_dec2016</a:t>
            </a:r>
          </a:p>
        </p:txBody>
      </p:sp>
      <p:sp>
        <p:nvSpPr>
          <p:cNvPr id="9" name="Slide Number Placeholder 8">
            <a:extLst>
              <a:ext uri="{FF2B5EF4-FFF2-40B4-BE49-F238E27FC236}">
                <a16:creationId xmlns:a16="http://schemas.microsoft.com/office/drawing/2014/main" id="{0E6EB0E5-7053-BF42-B21A-D0400C4C4BDC}"/>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220322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040C7-6B67-2C45-9D19-EDB3EB3446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87FFD5-D65A-6F4F-ADAD-4E8B605D09B5}"/>
              </a:ext>
            </a:extLst>
          </p:cNvPr>
          <p:cNvSpPr>
            <a:spLocks noGrp="1"/>
          </p:cNvSpPr>
          <p:nvPr>
            <p:ph type="dt" sz="half" idx="10"/>
          </p:nvPr>
        </p:nvSpPr>
        <p:spPr/>
        <p:txBody>
          <a:bodyPr/>
          <a:lstStyle/>
          <a:p>
            <a:pPr defTabSz="914400"/>
            <a:r>
              <a:rPr lang="en-US">
                <a:solidFill>
                  <a:srgbClr val="000000"/>
                </a:solidFill>
              </a:rPr>
              <a:t>27 Oct 2016</a:t>
            </a:r>
          </a:p>
        </p:txBody>
      </p:sp>
      <p:sp>
        <p:nvSpPr>
          <p:cNvPr id="4" name="Footer Placeholder 3">
            <a:extLst>
              <a:ext uri="{FF2B5EF4-FFF2-40B4-BE49-F238E27FC236}">
                <a16:creationId xmlns:a16="http://schemas.microsoft.com/office/drawing/2014/main" id="{B7C6C346-9698-4244-AA73-C071232B7367}"/>
              </a:ext>
            </a:extLst>
          </p:cNvPr>
          <p:cNvSpPr>
            <a:spLocks noGrp="1"/>
          </p:cNvSpPr>
          <p:nvPr>
            <p:ph type="ftr" sz="quarter" idx="11"/>
          </p:nvPr>
        </p:nvSpPr>
        <p:spPr/>
        <p:txBody>
          <a:bodyPr/>
          <a:lstStyle/>
          <a:p>
            <a:pPr defTabSz="914400"/>
            <a:r>
              <a:rPr lang="en-US">
                <a:solidFill>
                  <a:srgbClr val="000000"/>
                </a:solidFill>
              </a:rPr>
              <a:t>UNICEF_GAVI_dec2016</a:t>
            </a:r>
          </a:p>
        </p:txBody>
      </p:sp>
      <p:sp>
        <p:nvSpPr>
          <p:cNvPr id="5" name="Slide Number Placeholder 4">
            <a:extLst>
              <a:ext uri="{FF2B5EF4-FFF2-40B4-BE49-F238E27FC236}">
                <a16:creationId xmlns:a16="http://schemas.microsoft.com/office/drawing/2014/main" id="{72849EF1-F96C-BF4A-A7A8-BEB65EF79ADE}"/>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541481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5FE2E-6E16-8643-BEBE-C4DFC659BC47}"/>
              </a:ext>
            </a:extLst>
          </p:cNvPr>
          <p:cNvSpPr>
            <a:spLocks noGrp="1"/>
          </p:cNvSpPr>
          <p:nvPr>
            <p:ph type="dt" sz="half" idx="10"/>
          </p:nvPr>
        </p:nvSpPr>
        <p:spPr/>
        <p:txBody>
          <a:bodyPr/>
          <a:lstStyle/>
          <a:p>
            <a:pPr defTabSz="914400"/>
            <a:r>
              <a:rPr lang="en-US">
                <a:solidFill>
                  <a:srgbClr val="000000"/>
                </a:solidFill>
              </a:rPr>
              <a:t>27 Oct 2016</a:t>
            </a:r>
          </a:p>
        </p:txBody>
      </p:sp>
      <p:sp>
        <p:nvSpPr>
          <p:cNvPr id="3" name="Footer Placeholder 2">
            <a:extLst>
              <a:ext uri="{FF2B5EF4-FFF2-40B4-BE49-F238E27FC236}">
                <a16:creationId xmlns:a16="http://schemas.microsoft.com/office/drawing/2014/main" id="{2D3B626B-C0D5-3A44-B15E-59296F932001}"/>
              </a:ext>
            </a:extLst>
          </p:cNvPr>
          <p:cNvSpPr>
            <a:spLocks noGrp="1"/>
          </p:cNvSpPr>
          <p:nvPr>
            <p:ph type="ftr" sz="quarter" idx="11"/>
          </p:nvPr>
        </p:nvSpPr>
        <p:spPr/>
        <p:txBody>
          <a:bodyPr/>
          <a:lstStyle/>
          <a:p>
            <a:pPr defTabSz="914400"/>
            <a:r>
              <a:rPr lang="en-US">
                <a:solidFill>
                  <a:srgbClr val="000000"/>
                </a:solidFill>
              </a:rPr>
              <a:t>UNICEF_GAVI_dec2016</a:t>
            </a:r>
          </a:p>
        </p:txBody>
      </p:sp>
      <p:sp>
        <p:nvSpPr>
          <p:cNvPr id="4" name="Slide Number Placeholder 3">
            <a:extLst>
              <a:ext uri="{FF2B5EF4-FFF2-40B4-BE49-F238E27FC236}">
                <a16:creationId xmlns:a16="http://schemas.microsoft.com/office/drawing/2014/main" id="{F4D497D5-0D6F-B340-A31D-E0B361CDCCF9}"/>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250477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27 Oct 2016</a:t>
            </a:r>
          </a:p>
        </p:txBody>
      </p:sp>
      <p:sp>
        <p:nvSpPr>
          <p:cNvPr id="5" name="Footer Placeholder 4"/>
          <p:cNvSpPr>
            <a:spLocks noGrp="1"/>
          </p:cNvSpPr>
          <p:nvPr>
            <p:ph type="ftr" sz="quarter" idx="11"/>
          </p:nvPr>
        </p:nvSpPr>
        <p:spPr/>
        <p:txBody>
          <a:bodyPr/>
          <a:lstStyle/>
          <a:p>
            <a:r>
              <a:rPr lang="en-US"/>
              <a:t>UNICEF_GAVI_dec2016</a:t>
            </a:r>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861751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FBF72-AB00-454D-A880-699838C51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47DFE-FC0E-7D46-8704-EC58D677D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9F9E46-411D-9F44-A872-5A9E300A9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48E3-91E8-694C-AF91-C93F509FB967}"/>
              </a:ext>
            </a:extLst>
          </p:cNvPr>
          <p:cNvSpPr>
            <a:spLocks noGrp="1"/>
          </p:cNvSpPr>
          <p:nvPr>
            <p:ph type="dt" sz="half" idx="10"/>
          </p:nvPr>
        </p:nvSpPr>
        <p:spPr/>
        <p:txBody>
          <a:bodyPr/>
          <a:lstStyle/>
          <a:p>
            <a:pPr defTabSz="914400"/>
            <a:r>
              <a:rPr lang="en-US">
                <a:solidFill>
                  <a:srgbClr val="000000"/>
                </a:solidFill>
              </a:rPr>
              <a:t>27 Oct 2016</a:t>
            </a:r>
          </a:p>
        </p:txBody>
      </p:sp>
      <p:sp>
        <p:nvSpPr>
          <p:cNvPr id="6" name="Footer Placeholder 5">
            <a:extLst>
              <a:ext uri="{FF2B5EF4-FFF2-40B4-BE49-F238E27FC236}">
                <a16:creationId xmlns:a16="http://schemas.microsoft.com/office/drawing/2014/main" id="{B393D803-F471-B04A-A07E-94920335527C}"/>
              </a:ext>
            </a:extLst>
          </p:cNvPr>
          <p:cNvSpPr>
            <a:spLocks noGrp="1"/>
          </p:cNvSpPr>
          <p:nvPr>
            <p:ph type="ftr" sz="quarter" idx="11"/>
          </p:nvPr>
        </p:nvSpPr>
        <p:spPr/>
        <p:txBody>
          <a:bodyPr/>
          <a:lstStyle/>
          <a:p>
            <a:pPr defTabSz="914400"/>
            <a:r>
              <a:rPr lang="en-US">
                <a:solidFill>
                  <a:srgbClr val="000000"/>
                </a:solidFill>
              </a:rPr>
              <a:t>UNICEF_GAVI_dec2016</a:t>
            </a:r>
          </a:p>
        </p:txBody>
      </p:sp>
      <p:sp>
        <p:nvSpPr>
          <p:cNvPr id="7" name="Slide Number Placeholder 6">
            <a:extLst>
              <a:ext uri="{FF2B5EF4-FFF2-40B4-BE49-F238E27FC236}">
                <a16:creationId xmlns:a16="http://schemas.microsoft.com/office/drawing/2014/main" id="{16F1823D-1F9B-1246-A911-A3D78F93E859}"/>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3400709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826A-D65C-7C4F-BF14-84823CC07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4FD504-81C3-CC49-B312-98D74663D8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75F80-8B68-D64D-A597-838589F94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BD1FE-E050-7A48-8BFA-CBC1DBB6D5A6}"/>
              </a:ext>
            </a:extLst>
          </p:cNvPr>
          <p:cNvSpPr>
            <a:spLocks noGrp="1"/>
          </p:cNvSpPr>
          <p:nvPr>
            <p:ph type="dt" sz="half" idx="10"/>
          </p:nvPr>
        </p:nvSpPr>
        <p:spPr/>
        <p:txBody>
          <a:bodyPr/>
          <a:lstStyle/>
          <a:p>
            <a:pPr defTabSz="914400"/>
            <a:r>
              <a:rPr lang="en-US">
                <a:solidFill>
                  <a:srgbClr val="000000"/>
                </a:solidFill>
              </a:rPr>
              <a:t>27 Oct 2016</a:t>
            </a:r>
          </a:p>
        </p:txBody>
      </p:sp>
      <p:sp>
        <p:nvSpPr>
          <p:cNvPr id="6" name="Footer Placeholder 5">
            <a:extLst>
              <a:ext uri="{FF2B5EF4-FFF2-40B4-BE49-F238E27FC236}">
                <a16:creationId xmlns:a16="http://schemas.microsoft.com/office/drawing/2014/main" id="{A782715E-C2B3-8645-B189-0AA476474FD8}"/>
              </a:ext>
            </a:extLst>
          </p:cNvPr>
          <p:cNvSpPr>
            <a:spLocks noGrp="1"/>
          </p:cNvSpPr>
          <p:nvPr>
            <p:ph type="ftr" sz="quarter" idx="11"/>
          </p:nvPr>
        </p:nvSpPr>
        <p:spPr/>
        <p:txBody>
          <a:bodyPr/>
          <a:lstStyle/>
          <a:p>
            <a:pPr defTabSz="914400"/>
            <a:r>
              <a:rPr lang="en-US">
                <a:solidFill>
                  <a:srgbClr val="000000"/>
                </a:solidFill>
              </a:rPr>
              <a:t>UNICEF_GAVI_dec2016</a:t>
            </a:r>
          </a:p>
        </p:txBody>
      </p:sp>
      <p:sp>
        <p:nvSpPr>
          <p:cNvPr id="7" name="Slide Number Placeholder 6">
            <a:extLst>
              <a:ext uri="{FF2B5EF4-FFF2-40B4-BE49-F238E27FC236}">
                <a16:creationId xmlns:a16="http://schemas.microsoft.com/office/drawing/2014/main" id="{6AB5908A-3832-684B-8588-481B76119A11}"/>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3403606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EE43-9EB2-EA49-BDB1-590A5F8B2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6CC150-2E89-284B-A13F-A232679C4C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23E3C-DE02-B641-957F-5AE5A15BD322}"/>
              </a:ext>
            </a:extLst>
          </p:cNvPr>
          <p:cNvSpPr>
            <a:spLocks noGrp="1"/>
          </p:cNvSpPr>
          <p:nvPr>
            <p:ph type="dt" sz="half" idx="10"/>
          </p:nvPr>
        </p:nvSpPr>
        <p:spPr/>
        <p:txBody>
          <a:bodyPr/>
          <a:lstStyle/>
          <a:p>
            <a:pPr defTabSz="914400"/>
            <a:r>
              <a:rPr lang="en-US">
                <a:solidFill>
                  <a:srgbClr val="000000"/>
                </a:solidFill>
              </a:rPr>
              <a:t>27 Oct 2016</a:t>
            </a:r>
          </a:p>
        </p:txBody>
      </p:sp>
      <p:sp>
        <p:nvSpPr>
          <p:cNvPr id="5" name="Footer Placeholder 4">
            <a:extLst>
              <a:ext uri="{FF2B5EF4-FFF2-40B4-BE49-F238E27FC236}">
                <a16:creationId xmlns:a16="http://schemas.microsoft.com/office/drawing/2014/main" id="{D0C1DCDF-67F5-224F-ACBD-F07DA6A44E61}"/>
              </a:ext>
            </a:extLst>
          </p:cNvPr>
          <p:cNvSpPr>
            <a:spLocks noGrp="1"/>
          </p:cNvSpPr>
          <p:nvPr>
            <p:ph type="ftr" sz="quarter" idx="11"/>
          </p:nvPr>
        </p:nvSpPr>
        <p:spPr/>
        <p:txBody>
          <a:bodyPr/>
          <a:lstStyle/>
          <a:p>
            <a:pPr defTabSz="914400"/>
            <a:r>
              <a:rPr lang="en-US">
                <a:solidFill>
                  <a:srgbClr val="000000"/>
                </a:solidFill>
              </a:rPr>
              <a:t>UNICEF_GAVI_dec2016</a:t>
            </a:r>
          </a:p>
        </p:txBody>
      </p:sp>
      <p:sp>
        <p:nvSpPr>
          <p:cNvPr id="6" name="Slide Number Placeholder 5">
            <a:extLst>
              <a:ext uri="{FF2B5EF4-FFF2-40B4-BE49-F238E27FC236}">
                <a16:creationId xmlns:a16="http://schemas.microsoft.com/office/drawing/2014/main" id="{952E9138-541F-D24D-8EB9-C7DE156ACADC}"/>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1258940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8BAF1F-9215-5C4A-A595-7211297F46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AFC4ED-3ECF-B14D-9033-7DDCE6A8D7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1F99D-8A03-6749-BD63-D4F8C6A93268}"/>
              </a:ext>
            </a:extLst>
          </p:cNvPr>
          <p:cNvSpPr>
            <a:spLocks noGrp="1"/>
          </p:cNvSpPr>
          <p:nvPr>
            <p:ph type="dt" sz="half" idx="10"/>
          </p:nvPr>
        </p:nvSpPr>
        <p:spPr/>
        <p:txBody>
          <a:bodyPr/>
          <a:lstStyle/>
          <a:p>
            <a:pPr defTabSz="914400"/>
            <a:r>
              <a:rPr lang="en-US">
                <a:solidFill>
                  <a:srgbClr val="000000"/>
                </a:solidFill>
              </a:rPr>
              <a:t>27 Oct 2016</a:t>
            </a:r>
          </a:p>
        </p:txBody>
      </p:sp>
      <p:sp>
        <p:nvSpPr>
          <p:cNvPr id="5" name="Footer Placeholder 4">
            <a:extLst>
              <a:ext uri="{FF2B5EF4-FFF2-40B4-BE49-F238E27FC236}">
                <a16:creationId xmlns:a16="http://schemas.microsoft.com/office/drawing/2014/main" id="{1F4ABDDD-00E4-DE4B-810C-C009A7F80769}"/>
              </a:ext>
            </a:extLst>
          </p:cNvPr>
          <p:cNvSpPr>
            <a:spLocks noGrp="1"/>
          </p:cNvSpPr>
          <p:nvPr>
            <p:ph type="ftr" sz="quarter" idx="11"/>
          </p:nvPr>
        </p:nvSpPr>
        <p:spPr/>
        <p:txBody>
          <a:bodyPr/>
          <a:lstStyle/>
          <a:p>
            <a:pPr defTabSz="914400"/>
            <a:r>
              <a:rPr lang="en-US">
                <a:solidFill>
                  <a:srgbClr val="000000"/>
                </a:solidFill>
              </a:rPr>
              <a:t>UNICEF_GAVI_dec2016</a:t>
            </a:r>
          </a:p>
        </p:txBody>
      </p:sp>
      <p:sp>
        <p:nvSpPr>
          <p:cNvPr id="6" name="Slide Number Placeholder 5">
            <a:extLst>
              <a:ext uri="{FF2B5EF4-FFF2-40B4-BE49-F238E27FC236}">
                <a16:creationId xmlns:a16="http://schemas.microsoft.com/office/drawing/2014/main" id="{FFCDE4ED-2398-F04E-A672-7C9C5B915D2E}"/>
              </a:ext>
            </a:extLst>
          </p:cNvPr>
          <p:cNvSpPr>
            <a:spLocks noGrp="1"/>
          </p:cNvSpPr>
          <p:nvPr>
            <p:ph type="sldNum" sz="quarter" idx="12"/>
          </p:nvPr>
        </p:nvSpPr>
        <p:spPr/>
        <p:txBody>
          <a:bodyPr/>
          <a:lstStyle/>
          <a:p>
            <a:pPr defTabSz="914400"/>
            <a:fld id="{011EA07C-EE9C-40C2-ADB5-5ED734F62BC1}" type="slidenum">
              <a:rPr lang="en-US" smtClean="0">
                <a:solidFill>
                  <a:srgbClr val="000000"/>
                </a:solidFill>
              </a:rPr>
              <a:pPr defTabSz="914400"/>
              <a:t>‹#›</a:t>
            </a:fld>
            <a:endParaRPr lang="en-US">
              <a:solidFill>
                <a:srgbClr val="000000"/>
              </a:solidFill>
            </a:endParaRPr>
          </a:p>
        </p:txBody>
      </p:sp>
    </p:spTree>
    <p:extLst>
      <p:ext uri="{BB962C8B-B14F-4D97-AF65-F5344CB8AC3E}">
        <p14:creationId xmlns:p14="http://schemas.microsoft.com/office/powerpoint/2010/main" val="3182208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r>
              <a:rPr lang="en-US"/>
              <a:t>27 Oct 2016</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a:t>UNICEF_GAVI_dec2016</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0E72F2D-B2AC-6244-8A61-4DB2981BEBB5}" type="slidenum">
              <a:rPr lang="en-US" smtClean="0"/>
              <a:pPr/>
              <a:t>‹#›</a:t>
            </a:fld>
            <a:endParaRPr lang="en-US"/>
          </a:p>
        </p:txBody>
      </p:sp>
      <p:sp>
        <p:nvSpPr>
          <p:cNvPr id="6" name="Rectangle 5"/>
          <p:cNvSpPr/>
          <p:nvPr userDrawn="1"/>
        </p:nvSpPr>
        <p:spPr>
          <a:xfrm>
            <a:off x="0" y="0"/>
            <a:ext cx="12192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UNICEF logo_White.png"/>
          <p:cNvPicPr>
            <a:picLocks noChangeAspect="1"/>
          </p:cNvPicPr>
          <p:nvPr userDrawn="1"/>
        </p:nvPicPr>
        <p:blipFill>
          <a:blip r:embed="rId2"/>
          <a:stretch>
            <a:fillRect/>
          </a:stretch>
        </p:blipFill>
        <p:spPr>
          <a:xfrm>
            <a:off x="8721956" y="5917068"/>
            <a:ext cx="2683955" cy="483429"/>
          </a:xfrm>
          <a:prstGeom prst="rect">
            <a:avLst/>
          </a:prstGeom>
        </p:spPr>
      </p:pic>
      <p:sp>
        <p:nvSpPr>
          <p:cNvPr id="10" name="Text Placeholder 9"/>
          <p:cNvSpPr>
            <a:spLocks noGrp="1"/>
          </p:cNvSpPr>
          <p:nvPr>
            <p:ph type="body" sz="quarter" idx="13" hasCustomPrompt="1"/>
          </p:nvPr>
        </p:nvSpPr>
        <p:spPr>
          <a:xfrm>
            <a:off x="778933" y="393700"/>
            <a:ext cx="6096000" cy="2606675"/>
          </a:xfrm>
          <a:prstGeom prst="rect">
            <a:avLst/>
          </a:prstGeom>
        </p:spPr>
        <p:txBody>
          <a:bodyPr vert="horz"/>
          <a:lstStyle>
            <a:lvl1pPr marL="0">
              <a:lnSpc>
                <a:spcPts val="2020"/>
              </a:lnSpc>
              <a:spcBef>
                <a:spcPts val="0"/>
              </a:spcBef>
              <a:spcAft>
                <a:spcPts val="300"/>
              </a:spcAft>
              <a:buFontTx/>
              <a:buNone/>
              <a:defRPr sz="1400" baseline="0">
                <a:solidFill>
                  <a:schemeClr val="bg1"/>
                </a:solidFill>
                <a:latin typeface="Arial"/>
                <a:cs typeface="Arial"/>
              </a:defRPr>
            </a:lvl1pPr>
            <a:lvl2pPr marL="0">
              <a:spcBef>
                <a:spcPts val="0"/>
              </a:spcBef>
              <a:buFontTx/>
              <a:buNone/>
              <a:defRPr sz="1400">
                <a:solidFill>
                  <a:schemeClr val="bg1"/>
                </a:solidFill>
                <a:latin typeface="Arial"/>
                <a:cs typeface="Arial"/>
              </a:defRPr>
            </a:lvl2pPr>
            <a:lvl3pPr marL="0">
              <a:spcBef>
                <a:spcPts val="0"/>
              </a:spcBef>
              <a:buFontTx/>
              <a:buNone/>
              <a:defRPr sz="1400">
                <a:solidFill>
                  <a:schemeClr val="bg1"/>
                </a:solidFill>
                <a:latin typeface="Arial"/>
                <a:cs typeface="Arial"/>
              </a:defRPr>
            </a:lvl3pPr>
            <a:lvl4pPr marL="0">
              <a:spcBef>
                <a:spcPts val="0"/>
              </a:spcBef>
              <a:buFontTx/>
              <a:buNone/>
              <a:defRPr sz="1400">
                <a:solidFill>
                  <a:schemeClr val="bg1"/>
                </a:solidFill>
                <a:latin typeface="Arial"/>
                <a:cs typeface="Arial"/>
              </a:defRPr>
            </a:lvl4pPr>
            <a:lvl5pPr marL="0">
              <a:spcBef>
                <a:spcPts val="0"/>
              </a:spcBef>
              <a:buFontTx/>
              <a:buNone/>
              <a:defRPr sz="1400">
                <a:solidFill>
                  <a:schemeClr val="bg1"/>
                </a:solidFill>
                <a:latin typeface="Arial"/>
                <a:cs typeface="Arial"/>
              </a:defRPr>
            </a:lvl5pPr>
          </a:lstStyle>
          <a:p>
            <a:pPr lvl="0"/>
            <a:r>
              <a:rPr lang="en-US"/>
              <a:t>For more information please contact</a:t>
            </a:r>
          </a:p>
          <a:p>
            <a:pPr lvl="0"/>
            <a:endParaRPr lang="en-US"/>
          </a:p>
          <a:p>
            <a:pPr lvl="0"/>
            <a:r>
              <a:rPr lang="en-US"/>
              <a:t>Click to edit name</a:t>
            </a:r>
          </a:p>
          <a:p>
            <a:pPr lvl="0"/>
            <a:r>
              <a:rPr lang="en-US"/>
              <a:t>Title</a:t>
            </a:r>
          </a:p>
          <a:p>
            <a:pPr lvl="0"/>
            <a:r>
              <a:rPr lang="en-US"/>
              <a:t>Telephone and email address</a:t>
            </a:r>
          </a:p>
        </p:txBody>
      </p:sp>
      <p:sp>
        <p:nvSpPr>
          <p:cNvPr id="11" name="Text Placeholder 14"/>
          <p:cNvSpPr>
            <a:spLocks noGrp="1"/>
          </p:cNvSpPr>
          <p:nvPr>
            <p:ph type="body" sz="quarter" idx="15" hasCustomPrompt="1"/>
          </p:nvPr>
        </p:nvSpPr>
        <p:spPr>
          <a:xfrm>
            <a:off x="778933" y="3479801"/>
            <a:ext cx="6096000" cy="3169719"/>
          </a:xfrm>
          <a:prstGeom prst="rect">
            <a:avLst/>
          </a:prstGeom>
        </p:spPr>
        <p:txBody>
          <a:bodyPr vert="horz"/>
          <a:lstStyle>
            <a:lvl1pPr marL="0" marR="0" indent="0" algn="l" defTabSz="457200" rtl="0" eaLnBrk="1" fontAlgn="auto" latinLnBrk="0" hangingPunct="1">
              <a:lnSpc>
                <a:spcPts val="1920"/>
              </a:lnSpc>
              <a:spcBef>
                <a:spcPts val="0"/>
              </a:spcBef>
              <a:spcAft>
                <a:spcPts val="300"/>
              </a:spcAft>
              <a:buClrTx/>
              <a:buSzTx/>
              <a:buFontTx/>
              <a:buNone/>
              <a:tabLst/>
              <a:defRPr sz="1400" baseline="0">
                <a:solidFill>
                  <a:srgbClr val="FFFFFF"/>
                </a:solidFill>
                <a:latin typeface="Arial"/>
                <a:cs typeface="Arial"/>
              </a:defRPr>
            </a:lvl1pPr>
            <a:lvl2pPr marL="0">
              <a:spcBef>
                <a:spcPts val="0"/>
              </a:spcBef>
              <a:buFontTx/>
              <a:buNone/>
              <a:defRPr sz="1400">
                <a:solidFill>
                  <a:srgbClr val="FFFFFF"/>
                </a:solidFill>
                <a:latin typeface="Arial"/>
                <a:cs typeface="Arial"/>
              </a:defRPr>
            </a:lvl2pPr>
            <a:lvl3pPr marL="0">
              <a:spcBef>
                <a:spcPts val="0"/>
              </a:spcBef>
              <a:buFontTx/>
              <a:buNone/>
              <a:defRPr sz="1400">
                <a:solidFill>
                  <a:srgbClr val="FFFFFF"/>
                </a:solidFill>
                <a:latin typeface="Arial"/>
                <a:cs typeface="Arial"/>
              </a:defRPr>
            </a:lvl3pPr>
            <a:lvl4pPr marL="0">
              <a:spcBef>
                <a:spcPts val="0"/>
              </a:spcBef>
              <a:buFontTx/>
              <a:buNone/>
              <a:defRPr sz="1400">
                <a:solidFill>
                  <a:srgbClr val="FFFFFF"/>
                </a:solidFill>
                <a:latin typeface="Arial"/>
                <a:cs typeface="Arial"/>
              </a:defRPr>
            </a:lvl4pPr>
            <a:lvl5pPr marL="0">
              <a:spcBef>
                <a:spcPts val="0"/>
              </a:spcBef>
              <a:buFontTx/>
              <a:buNone/>
              <a:defRPr sz="1400">
                <a:solidFill>
                  <a:srgbClr val="FFFFFF"/>
                </a:solidFill>
                <a:latin typeface="Arial"/>
                <a:cs typeface="Arial"/>
              </a:defRPr>
            </a:lvl5pPr>
          </a:lstStyle>
          <a:p>
            <a:pPr lvl="0"/>
            <a:r>
              <a:rPr lang="en-US"/>
              <a:t>Click to edit back cover information</a:t>
            </a:r>
          </a:p>
          <a:p>
            <a:pPr lvl="0"/>
            <a:r>
              <a:rPr lang="en-US"/>
              <a:t>Click to edit back cover information</a:t>
            </a:r>
          </a:p>
          <a:p>
            <a:pPr lvl="0"/>
            <a:r>
              <a:rPr lang="en-US"/>
              <a:t>Click to edit back cover information</a:t>
            </a:r>
          </a:p>
          <a:p>
            <a:pPr marL="0" marR="0" lvl="0" indent="-342900" algn="l" defTabSz="457200" rtl="0" eaLnBrk="1" fontAlgn="auto" latinLnBrk="0" hangingPunct="1">
              <a:lnSpc>
                <a:spcPts val="2020"/>
              </a:lnSpc>
              <a:spcBef>
                <a:spcPts val="0"/>
              </a:spcBef>
              <a:spcAft>
                <a:spcPts val="800"/>
              </a:spcAft>
              <a:buClrTx/>
              <a:buSzTx/>
              <a:buFontTx/>
              <a:buNone/>
              <a:tabLst/>
              <a:defRPr/>
            </a:pPr>
            <a:r>
              <a:rPr lang="en-US"/>
              <a:t>Click to edit back cover information</a:t>
            </a:r>
          </a:p>
          <a:p>
            <a:pPr lvl="0"/>
            <a:endParaRPr lang="en-US"/>
          </a:p>
          <a:p>
            <a:pPr lvl="0"/>
            <a:r>
              <a:rPr lang="en-US"/>
              <a:t>Click to edit back cover information</a:t>
            </a:r>
          </a:p>
          <a:p>
            <a:pPr lvl="0"/>
            <a:r>
              <a:rPr lang="en-US"/>
              <a:t>Click to edit back cover information</a:t>
            </a:r>
          </a:p>
          <a:p>
            <a:pPr lvl="0"/>
            <a:endParaRPr lang="en-US"/>
          </a:p>
          <a:p>
            <a:pPr lvl="0"/>
            <a:r>
              <a:rPr lang="en-US"/>
              <a:t>Cover photo © goes here</a:t>
            </a:r>
          </a:p>
          <a:p>
            <a:pPr marL="0" marR="0" lvl="0" indent="-342900" algn="l" defTabSz="457200" rtl="0" eaLnBrk="1" fontAlgn="auto" latinLnBrk="0" hangingPunct="1">
              <a:lnSpc>
                <a:spcPts val="2020"/>
              </a:lnSpc>
              <a:spcBef>
                <a:spcPts val="0"/>
              </a:spcBef>
              <a:spcAft>
                <a:spcPts val="800"/>
              </a:spcAft>
              <a:buClrTx/>
              <a:buSzTx/>
              <a:buFontTx/>
              <a:buNone/>
              <a:tabLst/>
              <a:defRPr/>
            </a:pPr>
            <a:r>
              <a:rPr lang="en-US"/>
              <a:t>Inside photo © goes here</a:t>
            </a:r>
          </a:p>
        </p:txBody>
      </p:sp>
    </p:spTree>
    <p:extLst>
      <p:ext uri="{BB962C8B-B14F-4D97-AF65-F5344CB8AC3E}">
        <p14:creationId xmlns:p14="http://schemas.microsoft.com/office/powerpoint/2010/main" val="4201616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r>
              <a:rPr lang="en-US"/>
              <a:t>27 Oct 2016</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a:t>UNICEF_GAVI_dec2016</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0E72F2D-B2AC-6244-8A61-4DB2981BEBB5}" type="slidenum">
              <a:rPr lang="en-US" smtClean="0"/>
              <a:pPr/>
              <a:t>‹#›</a:t>
            </a:fld>
            <a:endParaRPr lang="en-US"/>
          </a:p>
        </p:txBody>
      </p:sp>
      <p:sp>
        <p:nvSpPr>
          <p:cNvPr id="6" name="Rectangle 2"/>
          <p:cNvSpPr>
            <a:spLocks noChangeArrowheads="1"/>
          </p:cNvSpPr>
          <p:nvPr userDrawn="1"/>
        </p:nvSpPr>
        <p:spPr bwMode="auto">
          <a:xfrm>
            <a:off x="0" y="0"/>
            <a:ext cx="12192000" cy="1143000"/>
          </a:xfrm>
          <a:prstGeom prst="rect">
            <a:avLst/>
          </a:prstGeom>
          <a:solidFill>
            <a:srgbClr val="0099FF"/>
          </a:solidFill>
          <a:ln w="9525">
            <a:noFill/>
            <a:miter lim="800000"/>
            <a:headEnd/>
            <a:tailEnd/>
          </a:ln>
        </p:spPr>
        <p:txBody>
          <a:bodyPr wrap="none" anchor="ctr">
            <a:prstTxWarp prst="textNoShape">
              <a:avLst/>
            </a:prstTxWarp>
          </a:bodyPr>
          <a:lstStyle/>
          <a:p>
            <a:endParaRPr lang="en-US" sz="1800"/>
          </a:p>
        </p:txBody>
      </p:sp>
      <p:sp>
        <p:nvSpPr>
          <p:cNvPr id="7" name="Title 1"/>
          <p:cNvSpPr>
            <a:spLocks noGrp="1"/>
          </p:cNvSpPr>
          <p:nvPr>
            <p:ph type="ctrTitle"/>
          </p:nvPr>
        </p:nvSpPr>
        <p:spPr>
          <a:xfrm>
            <a:off x="773291" y="407988"/>
            <a:ext cx="10363200" cy="506413"/>
          </a:xfrm>
          <a:prstGeom prst="rect">
            <a:avLst/>
          </a:prstGeom>
        </p:spPr>
        <p:txBody>
          <a:bodyPr/>
          <a:lstStyle>
            <a:lvl1pPr algn="l">
              <a:defRPr sz="2800" b="0">
                <a:solidFill>
                  <a:schemeClr val="bg1"/>
                </a:solidFill>
                <a:latin typeface="Arial"/>
                <a:cs typeface="Arial"/>
              </a:defRPr>
            </a:lvl1pPr>
          </a:lstStyle>
          <a:p>
            <a:r>
              <a:rPr lang="en-US"/>
              <a:t>Click to edit Master title style</a:t>
            </a:r>
          </a:p>
        </p:txBody>
      </p:sp>
      <p:sp>
        <p:nvSpPr>
          <p:cNvPr id="8" name="Text Placeholder 10"/>
          <p:cNvSpPr>
            <a:spLocks noGrp="1"/>
          </p:cNvSpPr>
          <p:nvPr>
            <p:ph type="body" sz="quarter" idx="14"/>
          </p:nvPr>
        </p:nvSpPr>
        <p:spPr>
          <a:xfrm>
            <a:off x="772586" y="2362200"/>
            <a:ext cx="10606615" cy="27940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a:t>Click to edit Master text styles</a:t>
            </a:r>
          </a:p>
          <a:p>
            <a:pPr lvl="1"/>
            <a:r>
              <a:rPr lang="en-US"/>
              <a:t>Second level</a:t>
            </a:r>
          </a:p>
        </p:txBody>
      </p:sp>
      <p:sp>
        <p:nvSpPr>
          <p:cNvPr id="12" name="Text Placeholder 11"/>
          <p:cNvSpPr>
            <a:spLocks noGrp="1"/>
          </p:cNvSpPr>
          <p:nvPr>
            <p:ph type="body" sz="quarter" idx="15" hasCustomPrompt="1"/>
          </p:nvPr>
        </p:nvSpPr>
        <p:spPr>
          <a:xfrm>
            <a:off x="772584" y="1665288"/>
            <a:ext cx="10606616" cy="696912"/>
          </a:xfrm>
          <a:prstGeom prst="rect">
            <a:avLst/>
          </a:prstGeom>
        </p:spPr>
        <p:txBody>
          <a:bodyPr vert="horz"/>
          <a:lstStyle>
            <a:lvl1pPr marL="0">
              <a:spcBef>
                <a:spcPts val="0"/>
              </a:spcBef>
              <a:buFontTx/>
              <a:buNone/>
              <a:defRPr sz="2800" b="1">
                <a:latin typeface="Arial"/>
                <a:cs typeface="Arial"/>
              </a:defRPr>
            </a:lvl1pPr>
            <a:lvl2pPr marL="0">
              <a:spcBef>
                <a:spcPts val="0"/>
              </a:spcBef>
              <a:buFontTx/>
              <a:buNone/>
              <a:defRPr sz="2800" b="1">
                <a:latin typeface="Arial"/>
                <a:cs typeface="Arial"/>
              </a:defRPr>
            </a:lvl2pPr>
            <a:lvl3pPr marL="0">
              <a:spcBef>
                <a:spcPts val="0"/>
              </a:spcBef>
              <a:buFontTx/>
              <a:buNone/>
              <a:defRPr sz="2800" b="1">
                <a:latin typeface="Arial"/>
                <a:cs typeface="Arial"/>
              </a:defRPr>
            </a:lvl3pPr>
            <a:lvl4pPr marL="0">
              <a:spcBef>
                <a:spcPts val="0"/>
              </a:spcBef>
              <a:buFontTx/>
              <a:buNone/>
              <a:defRPr sz="2800" b="1">
                <a:latin typeface="Arial"/>
                <a:cs typeface="Arial"/>
              </a:defRPr>
            </a:lvl4pPr>
            <a:lvl5pPr marL="0">
              <a:spcBef>
                <a:spcPts val="0"/>
              </a:spcBef>
              <a:buFontTx/>
              <a:buNone/>
              <a:defRPr sz="2800" b="1">
                <a:latin typeface="Arial"/>
                <a:cs typeface="Arial"/>
              </a:defRPr>
            </a:lvl5pPr>
          </a:lstStyle>
          <a:p>
            <a:pPr lvl="0"/>
            <a:r>
              <a:rPr lang="en-US"/>
              <a:t>Click to add subtitle</a:t>
            </a:r>
          </a:p>
        </p:txBody>
      </p:sp>
    </p:spTree>
    <p:extLst>
      <p:ext uri="{BB962C8B-B14F-4D97-AF65-F5344CB8AC3E}">
        <p14:creationId xmlns:p14="http://schemas.microsoft.com/office/powerpoint/2010/main" val="2765439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r>
              <a:rPr lang="en-US"/>
              <a:t>27 Oct 2016</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a:t>UNICEF_GAVI_dec2016</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0E72F2D-B2AC-6244-8A61-4DB2981BEBB5}" type="slidenum">
              <a:rPr lang="en-US" smtClean="0"/>
              <a:pPr/>
              <a:t>‹#›</a:t>
            </a:fld>
            <a:endParaRPr lang="en-US"/>
          </a:p>
        </p:txBody>
      </p:sp>
      <p:sp>
        <p:nvSpPr>
          <p:cNvPr id="6" name="Rectangle 2"/>
          <p:cNvSpPr>
            <a:spLocks noChangeArrowheads="1"/>
          </p:cNvSpPr>
          <p:nvPr userDrawn="1"/>
        </p:nvSpPr>
        <p:spPr bwMode="auto">
          <a:xfrm>
            <a:off x="0" y="0"/>
            <a:ext cx="12192000" cy="1143000"/>
          </a:xfrm>
          <a:prstGeom prst="rect">
            <a:avLst/>
          </a:prstGeom>
          <a:solidFill>
            <a:srgbClr val="0099FF"/>
          </a:solidFill>
          <a:ln w="9525">
            <a:noFill/>
            <a:miter lim="800000"/>
            <a:headEnd/>
            <a:tailEnd/>
          </a:ln>
        </p:spPr>
        <p:txBody>
          <a:bodyPr wrap="none" anchor="ctr">
            <a:prstTxWarp prst="textNoShape">
              <a:avLst/>
            </a:prstTxWarp>
          </a:bodyPr>
          <a:lstStyle/>
          <a:p>
            <a:endParaRPr lang="en-US" sz="1800"/>
          </a:p>
        </p:txBody>
      </p:sp>
      <p:sp>
        <p:nvSpPr>
          <p:cNvPr id="7" name="Title 1"/>
          <p:cNvSpPr>
            <a:spLocks noGrp="1"/>
          </p:cNvSpPr>
          <p:nvPr>
            <p:ph type="ctrTitle"/>
          </p:nvPr>
        </p:nvSpPr>
        <p:spPr>
          <a:xfrm>
            <a:off x="773291" y="407988"/>
            <a:ext cx="10363200" cy="506413"/>
          </a:xfrm>
          <a:prstGeom prst="rect">
            <a:avLst/>
          </a:prstGeom>
        </p:spPr>
        <p:txBody>
          <a:bodyPr/>
          <a:lstStyle>
            <a:lvl1pPr algn="l">
              <a:defRPr sz="2800" b="0">
                <a:solidFill>
                  <a:schemeClr val="bg1"/>
                </a:solidFill>
                <a:latin typeface="Arial"/>
                <a:cs typeface="Arial"/>
              </a:defRPr>
            </a:lvl1pPr>
          </a:lstStyle>
          <a:p>
            <a:r>
              <a:rPr lang="en-US"/>
              <a:t>Click to edit Master title style</a:t>
            </a:r>
          </a:p>
        </p:txBody>
      </p:sp>
      <p:sp>
        <p:nvSpPr>
          <p:cNvPr id="9" name="Chart Placeholder 8"/>
          <p:cNvSpPr>
            <a:spLocks noGrp="1"/>
          </p:cNvSpPr>
          <p:nvPr>
            <p:ph type="chart" sz="quarter" idx="13"/>
          </p:nvPr>
        </p:nvSpPr>
        <p:spPr>
          <a:xfrm>
            <a:off x="772584" y="2413000"/>
            <a:ext cx="10363200" cy="3162300"/>
          </a:xfrm>
          <a:prstGeom prst="rect">
            <a:avLst/>
          </a:prstGeom>
        </p:spPr>
        <p:txBody>
          <a:bodyPr vert="horz"/>
          <a:lstStyle>
            <a:lvl1pPr>
              <a:defRPr>
                <a:latin typeface="Arial"/>
                <a:cs typeface="Arial"/>
              </a:defRPr>
            </a:lvl1pPr>
          </a:lstStyle>
          <a:p>
            <a:endParaRPr lang="en-US"/>
          </a:p>
        </p:txBody>
      </p:sp>
      <p:sp>
        <p:nvSpPr>
          <p:cNvPr id="10" name="Text Placeholder 9"/>
          <p:cNvSpPr>
            <a:spLocks noGrp="1"/>
          </p:cNvSpPr>
          <p:nvPr>
            <p:ph type="body" sz="quarter" idx="14"/>
          </p:nvPr>
        </p:nvSpPr>
        <p:spPr>
          <a:xfrm>
            <a:off x="772584" y="1562100"/>
            <a:ext cx="10363200" cy="800100"/>
          </a:xfrm>
          <a:prstGeom prst="rect">
            <a:avLst/>
          </a:prstGeom>
        </p:spPr>
        <p:txBody>
          <a:bodyPr vert="horz"/>
          <a:lstStyle>
            <a:lvl1pPr marL="0">
              <a:spcBef>
                <a:spcPts val="0"/>
              </a:spcBef>
              <a:buFontTx/>
              <a:buNone/>
              <a:defRPr sz="2800">
                <a:latin typeface="Arial"/>
                <a:cs typeface="Arial"/>
              </a:defRPr>
            </a:lvl1pPr>
            <a:lvl2pPr marL="0">
              <a:spcBef>
                <a:spcPts val="0"/>
              </a:spcBef>
              <a:buFontTx/>
              <a:buNone/>
              <a:defRPr sz="2800">
                <a:latin typeface="Arial"/>
                <a:cs typeface="Arial"/>
              </a:defRPr>
            </a:lvl2pPr>
            <a:lvl3pPr marL="0">
              <a:spcBef>
                <a:spcPts val="0"/>
              </a:spcBef>
              <a:buFontTx/>
              <a:buNone/>
              <a:defRPr sz="2800">
                <a:latin typeface="Arial"/>
                <a:cs typeface="Arial"/>
              </a:defRPr>
            </a:lvl3pPr>
            <a:lvl4pPr marL="0">
              <a:spcBef>
                <a:spcPts val="0"/>
              </a:spcBef>
              <a:buFontTx/>
              <a:buNone/>
              <a:defRPr sz="2800">
                <a:latin typeface="Arial"/>
                <a:cs typeface="Arial"/>
              </a:defRPr>
            </a:lvl4pPr>
            <a:lvl5pPr marL="0">
              <a:spcBef>
                <a:spcPts val="0"/>
              </a:spcBef>
              <a:buFontTx/>
              <a:buNone/>
              <a:defRPr sz="2800">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4229542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r>
              <a:rPr lang="en-US"/>
              <a:t>27 Oct 2016</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a:t>UNICEF_GAVI_dec2016</a:t>
            </a:r>
          </a:p>
        </p:txBody>
      </p:sp>
      <p:sp>
        <p:nvSpPr>
          <p:cNvPr id="8" name="Rectangle 2"/>
          <p:cNvSpPr>
            <a:spLocks noChangeArrowheads="1"/>
          </p:cNvSpPr>
          <p:nvPr userDrawn="1"/>
        </p:nvSpPr>
        <p:spPr bwMode="auto">
          <a:xfrm>
            <a:off x="0" y="0"/>
            <a:ext cx="12192000" cy="1143000"/>
          </a:xfrm>
          <a:prstGeom prst="rect">
            <a:avLst/>
          </a:prstGeom>
          <a:solidFill>
            <a:srgbClr val="0099FF"/>
          </a:solidFill>
          <a:ln w="9525">
            <a:noFill/>
            <a:miter lim="800000"/>
            <a:headEnd/>
            <a:tailEnd/>
          </a:ln>
        </p:spPr>
        <p:txBody>
          <a:bodyPr wrap="none" anchor="ctr">
            <a:prstTxWarp prst="textNoShape">
              <a:avLst/>
            </a:prstTxWarp>
          </a:bodyPr>
          <a:lstStyle/>
          <a:p>
            <a:endParaRPr lang="en-US" sz="1800"/>
          </a:p>
        </p:txBody>
      </p:sp>
      <p:sp>
        <p:nvSpPr>
          <p:cNvPr id="18" name="Title 1"/>
          <p:cNvSpPr>
            <a:spLocks noGrp="1"/>
          </p:cNvSpPr>
          <p:nvPr>
            <p:ph type="ctrTitle"/>
          </p:nvPr>
        </p:nvSpPr>
        <p:spPr>
          <a:xfrm>
            <a:off x="773291" y="407988"/>
            <a:ext cx="10363200" cy="506413"/>
          </a:xfrm>
          <a:prstGeom prst="rect">
            <a:avLst/>
          </a:prstGeom>
        </p:spPr>
        <p:txBody>
          <a:bodyPr/>
          <a:lstStyle>
            <a:lvl1pPr algn="l">
              <a:defRPr sz="2800" b="0">
                <a:solidFill>
                  <a:schemeClr val="bg1"/>
                </a:solidFill>
                <a:latin typeface="Arial"/>
                <a:cs typeface="Arial"/>
              </a:defRPr>
            </a:lvl1pPr>
          </a:lstStyle>
          <a:p>
            <a:r>
              <a:rPr lang="en-US"/>
              <a:t>Click to edit Master title style</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endParaRPr lang="en-US"/>
          </a:p>
          <a:p>
            <a:fld id="{20E72F2D-B2AC-6244-8A61-4DB2981BEBB5}" type="slidenum">
              <a:rPr lang="en-US" smtClean="0"/>
              <a:pPr/>
              <a:t>‹#›</a:t>
            </a:fld>
            <a:endParaRPr lang="en-US"/>
          </a:p>
          <a:p>
            <a:endParaRPr lang="en-US"/>
          </a:p>
        </p:txBody>
      </p:sp>
      <p:sp>
        <p:nvSpPr>
          <p:cNvPr id="11" name="Text Placeholder 10"/>
          <p:cNvSpPr>
            <a:spLocks noGrp="1"/>
          </p:cNvSpPr>
          <p:nvPr>
            <p:ph type="body" sz="quarter" idx="14"/>
          </p:nvPr>
        </p:nvSpPr>
        <p:spPr>
          <a:xfrm>
            <a:off x="772586" y="1663700"/>
            <a:ext cx="10606615" cy="34925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49784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4" y="6219139"/>
            <a:ext cx="1121761" cy="591363"/>
          </a:xfrm>
          <a:prstGeom prst="rect">
            <a:avLst/>
          </a:prstGeom>
        </p:spPr>
      </p:pic>
      <p:sp>
        <p:nvSpPr>
          <p:cNvPr id="26" name="Title 25"/>
          <p:cNvSpPr>
            <a:spLocks noGrp="1"/>
          </p:cNvSpPr>
          <p:nvPr>
            <p:ph type="title"/>
          </p:nvPr>
        </p:nvSpPr>
        <p:spPr/>
        <p:txBody>
          <a:bodyPr/>
          <a:lstStyle/>
          <a:p>
            <a:r>
              <a:rPr lang="en-US"/>
              <a:t>Click to edit Master title style</a:t>
            </a:r>
          </a:p>
        </p:txBody>
      </p:sp>
      <p:sp>
        <p:nvSpPr>
          <p:cNvPr id="27" name="Date Placeholder 26"/>
          <p:cNvSpPr>
            <a:spLocks noGrp="1"/>
          </p:cNvSpPr>
          <p:nvPr>
            <p:ph type="dt" sz="half" idx="10"/>
          </p:nvPr>
        </p:nvSpPr>
        <p:spPr>
          <a:xfrm>
            <a:off x="1442720" y="6311908"/>
            <a:ext cx="2138680" cy="409575"/>
          </a:xfrm>
          <a:prstGeom prst="rect">
            <a:avLst/>
          </a:prstGeom>
        </p:spPr>
        <p:txBody>
          <a:bodyPr/>
          <a:lstStyle/>
          <a:p>
            <a:pPr defTabSz="914400"/>
            <a:r>
              <a:rPr lang="en-US">
                <a:solidFill>
                  <a:srgbClr val="000000"/>
                </a:solidFill>
              </a:rPr>
              <a:t>27 Oct 2016</a:t>
            </a:r>
            <a:endParaRPr lang="en-IN">
              <a:solidFill>
                <a:srgbClr val="000000"/>
              </a:solidFill>
            </a:endParaRPr>
          </a:p>
        </p:txBody>
      </p:sp>
      <p:sp>
        <p:nvSpPr>
          <p:cNvPr id="28" name="Footer Placeholder 27"/>
          <p:cNvSpPr>
            <a:spLocks noGrp="1"/>
          </p:cNvSpPr>
          <p:nvPr>
            <p:ph type="ftr" sz="quarter" idx="11"/>
          </p:nvPr>
        </p:nvSpPr>
        <p:spPr>
          <a:xfrm>
            <a:off x="4038600" y="6356358"/>
            <a:ext cx="4114800" cy="365125"/>
          </a:xfrm>
          <a:prstGeom prst="rect">
            <a:avLst/>
          </a:prstGeom>
        </p:spPr>
        <p:txBody>
          <a:bodyPr/>
          <a:lstStyle/>
          <a:p>
            <a:pPr defTabSz="914400"/>
            <a:r>
              <a:rPr lang="en-IN">
                <a:solidFill>
                  <a:srgbClr val="000000"/>
                </a:solidFill>
              </a:rPr>
              <a:t>UNICEF_GAVI_dec2016</a:t>
            </a:r>
          </a:p>
        </p:txBody>
      </p:sp>
      <p:sp>
        <p:nvSpPr>
          <p:cNvPr id="29" name="Slide Number Placeholder 28"/>
          <p:cNvSpPr>
            <a:spLocks noGrp="1"/>
          </p:cNvSpPr>
          <p:nvPr>
            <p:ph type="sldNum" sz="quarter" idx="12"/>
          </p:nvPr>
        </p:nvSpPr>
        <p:spPr>
          <a:xfrm>
            <a:off x="8610600" y="6356358"/>
            <a:ext cx="2743200" cy="365125"/>
          </a:xfrm>
          <a:prstGeom prst="rect">
            <a:avLst/>
          </a:prstGeom>
        </p:spPr>
        <p:txBody>
          <a:bodyPr/>
          <a:lstStyle/>
          <a:p>
            <a:pPr defTabSz="914400"/>
            <a:fld id="{88645DB4-6296-406D-BC83-3A3D28757E2D}" type="slidenum">
              <a:rPr lang="en-IN" smtClean="0">
                <a:solidFill>
                  <a:srgbClr val="000000"/>
                </a:solidFill>
              </a:rPr>
              <a:pPr defTabSz="914400"/>
              <a:t>‹#›</a:t>
            </a:fld>
            <a:endParaRPr lang="en-IN">
              <a:solidFill>
                <a:srgbClr val="000000"/>
              </a:solidFill>
            </a:endParaRPr>
          </a:p>
        </p:txBody>
      </p:sp>
    </p:spTree>
    <p:extLst>
      <p:ext uri="{BB962C8B-B14F-4D97-AF65-F5344CB8AC3E}">
        <p14:creationId xmlns:p14="http://schemas.microsoft.com/office/powerpoint/2010/main" val="1520129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grpSp>
        <p:nvGrpSpPr>
          <p:cNvPr id="7" name="Group 6"/>
          <p:cNvGrpSpPr/>
          <p:nvPr userDrawn="1"/>
        </p:nvGrpSpPr>
        <p:grpSpPr>
          <a:xfrm>
            <a:off x="9416381" y="149159"/>
            <a:ext cx="2952737" cy="525295"/>
            <a:chOff x="9416375" y="149157"/>
            <a:chExt cx="2952737" cy="525295"/>
          </a:xfrm>
        </p:grpSpPr>
        <p:sp>
          <p:nvSpPr>
            <p:cNvPr id="8" name="Rectangle 7"/>
            <p:cNvSpPr/>
            <p:nvPr/>
          </p:nvSpPr>
          <p:spPr>
            <a:xfrm>
              <a:off x="9416375" y="149157"/>
              <a:ext cx="2952737" cy="525295"/>
            </a:xfrm>
            <a:prstGeom prst="rect">
              <a:avLst/>
            </a:prstGeom>
            <a:noFill/>
          </p:spPr>
          <p:txBody>
            <a:bodyPr wrap="none" lIns="91440" tIns="45720" rIns="91440" bIns="45720">
              <a:prstTxWarp prst="textArchUp">
                <a:avLst>
                  <a:gd name="adj" fmla="val 10609791"/>
                </a:avLst>
              </a:prstTxWarp>
              <a:spAutoFit/>
            </a:bodyPr>
            <a:lstStyle/>
            <a:p>
              <a:pPr algn="ctr" defTabSz="914400"/>
              <a:r>
                <a:rPr lang="en-US" sz="2000">
                  <a:ln w="0"/>
                  <a:solidFill>
                    <a:srgbClr val="009BFD"/>
                  </a:solidFill>
                  <a:effectLst>
                    <a:outerShdw blurRad="38100" dist="25400" dir="5400000" algn="ctr" rotWithShape="0">
                      <a:srgbClr val="6E747A">
                        <a:alpha val="43000"/>
                      </a:srgbClr>
                    </a:outerShdw>
                  </a:effectLst>
                </a:rPr>
                <a:t>SBCCLearning Seminar</a:t>
              </a:r>
            </a:p>
          </p:txBody>
        </p:sp>
        <p:sp>
          <p:nvSpPr>
            <p:cNvPr id="9" name="Chord 8"/>
            <p:cNvSpPr/>
            <p:nvPr/>
          </p:nvSpPr>
          <p:spPr>
            <a:xfrm>
              <a:off x="9991498" y="304281"/>
              <a:ext cx="1802490" cy="302955"/>
            </a:xfrm>
            <a:prstGeom prst="chord">
              <a:avLst>
                <a:gd name="adj1" fmla="val 10733644"/>
                <a:gd name="adj2" fmla="val 10668"/>
              </a:avLst>
            </a:prstGeom>
          </p:spPr>
          <p:style>
            <a:lnRef idx="2">
              <a:schemeClr val="accent1"/>
            </a:lnRef>
            <a:fillRef idx="1">
              <a:schemeClr val="lt1"/>
            </a:fillRef>
            <a:effectRef idx="0">
              <a:schemeClr val="accent1"/>
            </a:effectRef>
            <a:fontRef idx="minor">
              <a:schemeClr val="dk1"/>
            </a:fontRef>
          </p:style>
          <p:txBody>
            <a:bodyPr wrap="none" tIns="0" bIns="0" rtlCol="0" anchor="ctr">
              <a:spAutoFit/>
            </a:bodyPr>
            <a:lstStyle/>
            <a:p>
              <a:pPr algn="ctr" defTabSz="914400"/>
              <a:r>
                <a:rPr lang="en-IN" sz="1400" spc="300">
                  <a:solidFill>
                    <a:srgbClr val="000000"/>
                  </a:solidFill>
                </a:rPr>
                <a:t>New Delhi</a:t>
              </a:r>
            </a:p>
          </p:txBody>
        </p:sp>
      </p:gr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4" y="6219139"/>
            <a:ext cx="1121761" cy="591363"/>
          </a:xfrm>
          <a:prstGeom prst="rect">
            <a:avLst/>
          </a:prstGeom>
        </p:spPr>
      </p:pic>
      <p:sp>
        <p:nvSpPr>
          <p:cNvPr id="26" name="Title 25"/>
          <p:cNvSpPr>
            <a:spLocks noGrp="1"/>
          </p:cNvSpPr>
          <p:nvPr>
            <p:ph type="title"/>
          </p:nvPr>
        </p:nvSpPr>
        <p:spPr/>
        <p:txBody>
          <a:bodyPr/>
          <a:lstStyle/>
          <a:p>
            <a:r>
              <a:rPr lang="en-US"/>
              <a:t>Click to edit Master title style</a:t>
            </a:r>
          </a:p>
        </p:txBody>
      </p:sp>
      <p:sp>
        <p:nvSpPr>
          <p:cNvPr id="27" name="Date Placeholder 26"/>
          <p:cNvSpPr>
            <a:spLocks noGrp="1"/>
          </p:cNvSpPr>
          <p:nvPr>
            <p:ph type="dt" sz="half" idx="10"/>
          </p:nvPr>
        </p:nvSpPr>
        <p:spPr>
          <a:xfrm>
            <a:off x="1442720" y="6311908"/>
            <a:ext cx="2138680" cy="409575"/>
          </a:xfrm>
          <a:prstGeom prst="rect">
            <a:avLst/>
          </a:prstGeom>
        </p:spPr>
        <p:txBody>
          <a:bodyPr/>
          <a:lstStyle/>
          <a:p>
            <a:pPr defTabSz="914400"/>
            <a:r>
              <a:rPr lang="en-US">
                <a:solidFill>
                  <a:srgbClr val="000000"/>
                </a:solidFill>
              </a:rPr>
              <a:t>27 Oct 2016</a:t>
            </a:r>
            <a:endParaRPr lang="en-IN">
              <a:solidFill>
                <a:srgbClr val="000000"/>
              </a:solidFill>
            </a:endParaRPr>
          </a:p>
        </p:txBody>
      </p:sp>
      <p:sp>
        <p:nvSpPr>
          <p:cNvPr id="28" name="Footer Placeholder 27"/>
          <p:cNvSpPr>
            <a:spLocks noGrp="1"/>
          </p:cNvSpPr>
          <p:nvPr>
            <p:ph type="ftr" sz="quarter" idx="11"/>
          </p:nvPr>
        </p:nvSpPr>
        <p:spPr>
          <a:xfrm>
            <a:off x="4038600" y="6356358"/>
            <a:ext cx="4114800" cy="365125"/>
          </a:xfrm>
          <a:prstGeom prst="rect">
            <a:avLst/>
          </a:prstGeom>
        </p:spPr>
        <p:txBody>
          <a:bodyPr/>
          <a:lstStyle/>
          <a:p>
            <a:pPr defTabSz="914400"/>
            <a:r>
              <a:rPr lang="en-IN">
                <a:solidFill>
                  <a:srgbClr val="000000"/>
                </a:solidFill>
              </a:rPr>
              <a:t>UNICEF_GAVI_dec2016</a:t>
            </a:r>
          </a:p>
        </p:txBody>
      </p:sp>
      <p:sp>
        <p:nvSpPr>
          <p:cNvPr id="29" name="Slide Number Placeholder 28"/>
          <p:cNvSpPr>
            <a:spLocks noGrp="1"/>
          </p:cNvSpPr>
          <p:nvPr>
            <p:ph type="sldNum" sz="quarter" idx="12"/>
          </p:nvPr>
        </p:nvSpPr>
        <p:spPr>
          <a:xfrm>
            <a:off x="8610600" y="6356358"/>
            <a:ext cx="2743200" cy="365125"/>
          </a:xfrm>
          <a:prstGeom prst="rect">
            <a:avLst/>
          </a:prstGeom>
        </p:spPr>
        <p:txBody>
          <a:bodyPr/>
          <a:lstStyle/>
          <a:p>
            <a:pPr defTabSz="914400"/>
            <a:fld id="{88645DB4-6296-406D-BC83-3A3D28757E2D}" type="slidenum">
              <a:rPr lang="en-IN" smtClean="0">
                <a:solidFill>
                  <a:srgbClr val="000000"/>
                </a:solidFill>
              </a:rPr>
              <a:pPr defTabSz="914400"/>
              <a:t>‹#›</a:t>
            </a:fld>
            <a:endParaRPr lang="en-IN">
              <a:solidFill>
                <a:srgbClr val="000000"/>
              </a:solidFill>
            </a:endParaRPr>
          </a:p>
        </p:txBody>
      </p:sp>
    </p:spTree>
    <p:extLst>
      <p:ext uri="{BB962C8B-B14F-4D97-AF65-F5344CB8AC3E}">
        <p14:creationId xmlns:p14="http://schemas.microsoft.com/office/powerpoint/2010/main" val="84614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27 Oct 2016</a:t>
            </a:r>
          </a:p>
        </p:txBody>
      </p:sp>
      <p:sp>
        <p:nvSpPr>
          <p:cNvPr id="5" name="Footer Placeholder 4"/>
          <p:cNvSpPr>
            <a:spLocks noGrp="1"/>
          </p:cNvSpPr>
          <p:nvPr>
            <p:ph type="ftr" sz="quarter" idx="11"/>
          </p:nvPr>
        </p:nvSpPr>
        <p:spPr/>
        <p:txBody>
          <a:bodyPr/>
          <a:lstStyle/>
          <a:p>
            <a:r>
              <a:rPr lang="en-US"/>
              <a:t>UNICEF_GAVI_dec2016</a:t>
            </a:r>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3117657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pSp>
        <p:nvGrpSpPr>
          <p:cNvPr id="7" name="Group 6"/>
          <p:cNvGrpSpPr/>
          <p:nvPr userDrawn="1"/>
        </p:nvGrpSpPr>
        <p:grpSpPr>
          <a:xfrm>
            <a:off x="9416377" y="149159"/>
            <a:ext cx="2952737" cy="525295"/>
            <a:chOff x="9416375" y="149157"/>
            <a:chExt cx="2952737" cy="525295"/>
          </a:xfrm>
        </p:grpSpPr>
        <p:sp>
          <p:nvSpPr>
            <p:cNvPr id="8" name="Rectangle 7"/>
            <p:cNvSpPr/>
            <p:nvPr/>
          </p:nvSpPr>
          <p:spPr>
            <a:xfrm>
              <a:off x="9416375" y="149157"/>
              <a:ext cx="2952737" cy="525295"/>
            </a:xfrm>
            <a:prstGeom prst="rect">
              <a:avLst/>
            </a:prstGeom>
            <a:noFill/>
          </p:spPr>
          <p:txBody>
            <a:bodyPr wrap="none" lIns="91440" tIns="45720" rIns="91440" bIns="45720">
              <a:prstTxWarp prst="textArchUp">
                <a:avLst>
                  <a:gd name="adj" fmla="val 10609791"/>
                </a:avLst>
              </a:prstTxWarp>
              <a:spAutoFit/>
            </a:bodyPr>
            <a:lstStyle/>
            <a:p>
              <a:pPr algn="ctr" defTabSz="914400"/>
              <a:r>
                <a:rPr lang="en-US" sz="2000">
                  <a:ln w="0"/>
                  <a:solidFill>
                    <a:srgbClr val="009BFD"/>
                  </a:solidFill>
                  <a:effectLst>
                    <a:outerShdw blurRad="38100" dist="25400" dir="5400000" algn="ctr" rotWithShape="0">
                      <a:srgbClr val="6E747A">
                        <a:alpha val="43000"/>
                      </a:srgbClr>
                    </a:outerShdw>
                  </a:effectLst>
                </a:rPr>
                <a:t>SBCCLearning Seminar</a:t>
              </a:r>
            </a:p>
          </p:txBody>
        </p:sp>
        <p:sp>
          <p:nvSpPr>
            <p:cNvPr id="9" name="Chord 8"/>
            <p:cNvSpPr/>
            <p:nvPr/>
          </p:nvSpPr>
          <p:spPr>
            <a:xfrm>
              <a:off x="9991498" y="304281"/>
              <a:ext cx="1802490" cy="302955"/>
            </a:xfrm>
            <a:prstGeom prst="chord">
              <a:avLst>
                <a:gd name="adj1" fmla="val 10733644"/>
                <a:gd name="adj2" fmla="val 10668"/>
              </a:avLst>
            </a:prstGeom>
          </p:spPr>
          <p:style>
            <a:lnRef idx="2">
              <a:schemeClr val="accent1"/>
            </a:lnRef>
            <a:fillRef idx="1">
              <a:schemeClr val="lt1"/>
            </a:fillRef>
            <a:effectRef idx="0">
              <a:schemeClr val="accent1"/>
            </a:effectRef>
            <a:fontRef idx="minor">
              <a:schemeClr val="dk1"/>
            </a:fontRef>
          </p:style>
          <p:txBody>
            <a:bodyPr wrap="none" tIns="0" bIns="0" rtlCol="0" anchor="ctr">
              <a:spAutoFit/>
            </a:bodyPr>
            <a:lstStyle/>
            <a:p>
              <a:pPr algn="ctr" defTabSz="914400"/>
              <a:r>
                <a:rPr lang="en-IN" sz="1400" spc="300">
                  <a:solidFill>
                    <a:srgbClr val="000000"/>
                  </a:solidFill>
                </a:rPr>
                <a:t>New Delhi</a:t>
              </a:r>
            </a:p>
          </p:txBody>
        </p:sp>
      </p:gr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4" y="6219133"/>
            <a:ext cx="1121761" cy="591363"/>
          </a:xfrm>
          <a:prstGeom prst="rect">
            <a:avLst/>
          </a:prstGeom>
        </p:spPr>
      </p:pic>
      <p:sp>
        <p:nvSpPr>
          <p:cNvPr id="26" name="Title 25"/>
          <p:cNvSpPr>
            <a:spLocks noGrp="1"/>
          </p:cNvSpPr>
          <p:nvPr>
            <p:ph type="title"/>
          </p:nvPr>
        </p:nvSpPr>
        <p:spPr/>
        <p:txBody>
          <a:bodyPr/>
          <a:lstStyle/>
          <a:p>
            <a:r>
              <a:rPr lang="en-US"/>
              <a:t>Click to edit Master title style</a:t>
            </a:r>
          </a:p>
        </p:txBody>
      </p:sp>
      <p:sp>
        <p:nvSpPr>
          <p:cNvPr id="27" name="Date Placeholder 26"/>
          <p:cNvSpPr>
            <a:spLocks noGrp="1"/>
          </p:cNvSpPr>
          <p:nvPr>
            <p:ph type="dt" sz="half" idx="10"/>
          </p:nvPr>
        </p:nvSpPr>
        <p:spPr>
          <a:xfrm>
            <a:off x="1442720" y="6311902"/>
            <a:ext cx="2138680" cy="409575"/>
          </a:xfrm>
          <a:prstGeom prst="rect">
            <a:avLst/>
          </a:prstGeom>
        </p:spPr>
        <p:txBody>
          <a:bodyPr/>
          <a:lstStyle/>
          <a:p>
            <a:pPr defTabSz="914400"/>
            <a:r>
              <a:rPr lang="en-US">
                <a:solidFill>
                  <a:srgbClr val="000000"/>
                </a:solidFill>
              </a:rPr>
              <a:t>27 Oct 2016</a:t>
            </a:r>
            <a:endParaRPr lang="en-IN">
              <a:solidFill>
                <a:srgbClr val="000000"/>
              </a:solidFill>
            </a:endParaRPr>
          </a:p>
        </p:txBody>
      </p:sp>
      <p:sp>
        <p:nvSpPr>
          <p:cNvPr id="28" name="Footer Placeholder 27"/>
          <p:cNvSpPr>
            <a:spLocks noGrp="1"/>
          </p:cNvSpPr>
          <p:nvPr>
            <p:ph type="ftr" sz="quarter" idx="11"/>
          </p:nvPr>
        </p:nvSpPr>
        <p:spPr>
          <a:xfrm>
            <a:off x="4038600" y="6356352"/>
            <a:ext cx="4114800" cy="365125"/>
          </a:xfrm>
          <a:prstGeom prst="rect">
            <a:avLst/>
          </a:prstGeom>
        </p:spPr>
        <p:txBody>
          <a:bodyPr/>
          <a:lstStyle/>
          <a:p>
            <a:pPr defTabSz="914400"/>
            <a:r>
              <a:rPr lang="en-IN">
                <a:solidFill>
                  <a:srgbClr val="000000"/>
                </a:solidFill>
              </a:rPr>
              <a:t>UNICEF_GAVI_dec2016</a:t>
            </a:r>
          </a:p>
        </p:txBody>
      </p:sp>
      <p:sp>
        <p:nvSpPr>
          <p:cNvPr id="29" name="Slide Number Placeholder 28"/>
          <p:cNvSpPr>
            <a:spLocks noGrp="1"/>
          </p:cNvSpPr>
          <p:nvPr>
            <p:ph type="sldNum" sz="quarter" idx="12"/>
          </p:nvPr>
        </p:nvSpPr>
        <p:spPr>
          <a:xfrm>
            <a:off x="8610600" y="6356352"/>
            <a:ext cx="2743200" cy="365125"/>
          </a:xfrm>
          <a:prstGeom prst="rect">
            <a:avLst/>
          </a:prstGeom>
        </p:spPr>
        <p:txBody>
          <a:bodyPr/>
          <a:lstStyle/>
          <a:p>
            <a:pPr defTabSz="914400"/>
            <a:fld id="{88645DB4-6296-406D-BC83-3A3D28757E2D}" type="slidenum">
              <a:rPr lang="en-IN" smtClean="0">
                <a:solidFill>
                  <a:srgbClr val="000000"/>
                </a:solidFill>
              </a:rPr>
              <a:pPr defTabSz="914400"/>
              <a:t>‹#›</a:t>
            </a:fld>
            <a:endParaRPr lang="en-IN">
              <a:solidFill>
                <a:srgbClr val="000000"/>
              </a:solidFill>
            </a:endParaRPr>
          </a:p>
        </p:txBody>
      </p:sp>
    </p:spTree>
    <p:extLst>
      <p:ext uri="{BB962C8B-B14F-4D97-AF65-F5344CB8AC3E}">
        <p14:creationId xmlns:p14="http://schemas.microsoft.com/office/powerpoint/2010/main" val="1313275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2883" y="6039224"/>
            <a:ext cx="1757539" cy="612720"/>
          </a:xfrm>
          <a:prstGeom prst="rect">
            <a:avLst/>
          </a:prstGeom>
        </p:spPr>
      </p:pic>
      <p:sp>
        <p:nvSpPr>
          <p:cNvPr id="7" name="Rectangle 6"/>
          <p:cNvSpPr/>
          <p:nvPr userDrawn="1"/>
        </p:nvSpPr>
        <p:spPr>
          <a:xfrm>
            <a:off x="914400" y="6478410"/>
            <a:ext cx="550581" cy="215444"/>
          </a:xfrm>
          <a:prstGeom prst="rect">
            <a:avLst/>
          </a:prstGeom>
        </p:spPr>
        <p:txBody>
          <a:bodyPr wrap="square">
            <a:spAutoFit/>
          </a:bodyPr>
          <a:lstStyle/>
          <a:p>
            <a:pPr algn="ctr" defTabSz="914400"/>
            <a:fld id="{F3A058B5-F50F-47E2-9F5B-D713C0E1D71D}" type="slidenum">
              <a:rPr lang="fr-FR" sz="800" smtClean="0">
                <a:solidFill>
                  <a:srgbClr val="000000"/>
                </a:solidFill>
                <a:latin typeface="Arial"/>
                <a:cs typeface="Arial"/>
              </a:rPr>
              <a:pPr algn="ctr" defTabSz="914400"/>
              <a:t>‹#›</a:t>
            </a:fld>
            <a:endParaRPr lang="en-US" sz="800">
              <a:solidFill>
                <a:srgbClr val="000000"/>
              </a:solidFill>
              <a:latin typeface="Arial"/>
              <a:cs typeface="Arial"/>
            </a:endParaRPr>
          </a:p>
        </p:txBody>
      </p:sp>
      <p:cxnSp>
        <p:nvCxnSpPr>
          <p:cNvPr id="8" name="Straight Connector 7"/>
          <p:cNvCxnSpPr/>
          <p:nvPr userDrawn="1"/>
        </p:nvCxnSpPr>
        <p:spPr>
          <a:xfrm>
            <a:off x="914399" y="6478410"/>
            <a:ext cx="0" cy="21544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1479820" y="6478410"/>
            <a:ext cx="0" cy="21544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p:nvPr>
        </p:nvSpPr>
        <p:spPr>
          <a:xfrm>
            <a:off x="0" y="0"/>
            <a:ext cx="12192000" cy="885371"/>
          </a:xfrm>
          <a:solidFill>
            <a:srgbClr val="00B0F0"/>
          </a:solidFill>
        </p:spPr>
        <p:txBody>
          <a:bodyPr lIns="365760" anchor="b" anchorCtr="0">
            <a:normAutofit/>
          </a:bodyPr>
          <a:lstStyle>
            <a:lvl1pPr algn="l">
              <a:defRPr sz="3600" b="1">
                <a:solidFill>
                  <a:schemeClr val="bg1"/>
                </a:solidFill>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761625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259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4" y="6219139"/>
            <a:ext cx="1121761" cy="591363"/>
          </a:xfrm>
          <a:prstGeom prst="rect">
            <a:avLst/>
          </a:prstGeom>
        </p:spPr>
      </p:pic>
      <p:sp>
        <p:nvSpPr>
          <p:cNvPr id="26" name="Title 25"/>
          <p:cNvSpPr>
            <a:spLocks noGrp="1"/>
          </p:cNvSpPr>
          <p:nvPr>
            <p:ph type="title"/>
          </p:nvPr>
        </p:nvSpPr>
        <p:spPr>
          <a:xfrm>
            <a:off x="616589" y="79266"/>
            <a:ext cx="11326235" cy="860985"/>
          </a:xfrm>
          <a:prstGeom prst="rect">
            <a:avLst/>
          </a:prstGeom>
        </p:spPr>
        <p:txBody>
          <a:bodyPr/>
          <a:lstStyle/>
          <a:p>
            <a:r>
              <a:rPr lang="en-US"/>
              <a:t>Click to edit Master title style</a:t>
            </a:r>
          </a:p>
        </p:txBody>
      </p:sp>
      <p:sp>
        <p:nvSpPr>
          <p:cNvPr id="27" name="Date Placeholder 26"/>
          <p:cNvSpPr>
            <a:spLocks noGrp="1"/>
          </p:cNvSpPr>
          <p:nvPr>
            <p:ph type="dt" sz="half" idx="10"/>
          </p:nvPr>
        </p:nvSpPr>
        <p:spPr>
          <a:xfrm>
            <a:off x="1442720" y="6311908"/>
            <a:ext cx="2138680" cy="409575"/>
          </a:xfrm>
          <a:prstGeom prst="rect">
            <a:avLst/>
          </a:prstGeom>
        </p:spPr>
        <p:txBody>
          <a:bodyPr/>
          <a:lstStyle/>
          <a:p>
            <a:pPr defTabSz="914400"/>
            <a:r>
              <a:rPr lang="en-US">
                <a:solidFill>
                  <a:srgbClr val="000000"/>
                </a:solidFill>
              </a:rPr>
              <a:t>27 Oct 2016</a:t>
            </a:r>
            <a:endParaRPr lang="en-IN">
              <a:solidFill>
                <a:srgbClr val="000000"/>
              </a:solidFill>
            </a:endParaRPr>
          </a:p>
        </p:txBody>
      </p:sp>
      <p:sp>
        <p:nvSpPr>
          <p:cNvPr id="28" name="Footer Placeholder 27"/>
          <p:cNvSpPr>
            <a:spLocks noGrp="1"/>
          </p:cNvSpPr>
          <p:nvPr>
            <p:ph type="ftr" sz="quarter" idx="11"/>
          </p:nvPr>
        </p:nvSpPr>
        <p:spPr>
          <a:xfrm>
            <a:off x="4038600" y="6356358"/>
            <a:ext cx="4114800" cy="365125"/>
          </a:xfrm>
          <a:prstGeom prst="rect">
            <a:avLst/>
          </a:prstGeom>
        </p:spPr>
        <p:txBody>
          <a:bodyPr/>
          <a:lstStyle/>
          <a:p>
            <a:pPr defTabSz="914400"/>
            <a:r>
              <a:rPr lang="en-IN">
                <a:solidFill>
                  <a:srgbClr val="000000"/>
                </a:solidFill>
              </a:rPr>
              <a:t>UNICEF_GAVI_dec2016</a:t>
            </a:r>
          </a:p>
        </p:txBody>
      </p:sp>
      <p:sp>
        <p:nvSpPr>
          <p:cNvPr id="29" name="Slide Number Placeholder 28"/>
          <p:cNvSpPr>
            <a:spLocks noGrp="1"/>
          </p:cNvSpPr>
          <p:nvPr>
            <p:ph type="sldNum" sz="quarter" idx="12"/>
          </p:nvPr>
        </p:nvSpPr>
        <p:spPr>
          <a:xfrm>
            <a:off x="8610600" y="6356358"/>
            <a:ext cx="2743200" cy="365125"/>
          </a:xfrm>
          <a:prstGeom prst="rect">
            <a:avLst/>
          </a:prstGeom>
        </p:spPr>
        <p:txBody>
          <a:bodyPr/>
          <a:lstStyle/>
          <a:p>
            <a:pPr defTabSz="914400"/>
            <a:fld id="{88645DB4-6296-406D-BC83-3A3D28757E2D}" type="slidenum">
              <a:rPr lang="en-IN" smtClean="0">
                <a:solidFill>
                  <a:srgbClr val="000000"/>
                </a:solidFill>
              </a:rPr>
              <a:pPr defTabSz="914400"/>
              <a:t>‹#›</a:t>
            </a:fld>
            <a:endParaRPr lang="en-IN">
              <a:solidFill>
                <a:srgbClr val="000000"/>
              </a:solidFill>
            </a:endParaRPr>
          </a:p>
        </p:txBody>
      </p:sp>
    </p:spTree>
    <p:extLst>
      <p:ext uri="{BB962C8B-B14F-4D97-AF65-F5344CB8AC3E}">
        <p14:creationId xmlns:p14="http://schemas.microsoft.com/office/powerpoint/2010/main" val="704051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grpSp>
        <p:nvGrpSpPr>
          <p:cNvPr id="7" name="Group 6"/>
          <p:cNvGrpSpPr/>
          <p:nvPr userDrawn="1"/>
        </p:nvGrpSpPr>
        <p:grpSpPr>
          <a:xfrm>
            <a:off x="9416381" y="149159"/>
            <a:ext cx="2952737" cy="525295"/>
            <a:chOff x="9416375" y="149157"/>
            <a:chExt cx="2952737" cy="525295"/>
          </a:xfrm>
        </p:grpSpPr>
        <p:sp>
          <p:nvSpPr>
            <p:cNvPr id="8" name="Rectangle 7"/>
            <p:cNvSpPr/>
            <p:nvPr/>
          </p:nvSpPr>
          <p:spPr>
            <a:xfrm>
              <a:off x="9416375" y="149157"/>
              <a:ext cx="2952737" cy="525295"/>
            </a:xfrm>
            <a:prstGeom prst="rect">
              <a:avLst/>
            </a:prstGeom>
            <a:noFill/>
          </p:spPr>
          <p:txBody>
            <a:bodyPr wrap="none" lIns="91440" tIns="45720" rIns="91440" bIns="45720">
              <a:prstTxWarp prst="textArchUp">
                <a:avLst>
                  <a:gd name="adj" fmla="val 10609791"/>
                </a:avLst>
              </a:prstTxWarp>
              <a:spAutoFit/>
            </a:bodyPr>
            <a:lstStyle/>
            <a:p>
              <a:pPr algn="ctr" defTabSz="914400"/>
              <a:r>
                <a:rPr lang="en-US" sz="2000">
                  <a:ln w="0"/>
                  <a:solidFill>
                    <a:srgbClr val="009BFD"/>
                  </a:solidFill>
                  <a:effectLst>
                    <a:outerShdw blurRad="38100" dist="25400" dir="5400000" algn="ctr" rotWithShape="0">
                      <a:srgbClr val="6E747A">
                        <a:alpha val="43000"/>
                      </a:srgbClr>
                    </a:outerShdw>
                  </a:effectLst>
                </a:rPr>
                <a:t>SBCCLearning Seminar</a:t>
              </a:r>
            </a:p>
          </p:txBody>
        </p:sp>
        <p:sp>
          <p:nvSpPr>
            <p:cNvPr id="9" name="Chord 8"/>
            <p:cNvSpPr/>
            <p:nvPr/>
          </p:nvSpPr>
          <p:spPr>
            <a:xfrm>
              <a:off x="9991498" y="304281"/>
              <a:ext cx="1802490" cy="302955"/>
            </a:xfrm>
            <a:prstGeom prst="chord">
              <a:avLst>
                <a:gd name="adj1" fmla="val 10733644"/>
                <a:gd name="adj2" fmla="val 10668"/>
              </a:avLst>
            </a:prstGeom>
          </p:spPr>
          <p:style>
            <a:lnRef idx="2">
              <a:schemeClr val="accent1"/>
            </a:lnRef>
            <a:fillRef idx="1">
              <a:schemeClr val="lt1"/>
            </a:fillRef>
            <a:effectRef idx="0">
              <a:schemeClr val="accent1"/>
            </a:effectRef>
            <a:fontRef idx="minor">
              <a:schemeClr val="dk1"/>
            </a:fontRef>
          </p:style>
          <p:txBody>
            <a:bodyPr wrap="none" tIns="0" bIns="0" rtlCol="0" anchor="ctr">
              <a:spAutoFit/>
            </a:bodyPr>
            <a:lstStyle/>
            <a:p>
              <a:pPr algn="ctr" defTabSz="914400"/>
              <a:r>
                <a:rPr lang="en-IN" sz="1400" spc="300">
                  <a:solidFill>
                    <a:srgbClr val="000000"/>
                  </a:solidFill>
                </a:rPr>
                <a:t>New Delhi</a:t>
              </a:r>
            </a:p>
          </p:txBody>
        </p:sp>
      </p:gr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4" y="6219139"/>
            <a:ext cx="1121761" cy="591363"/>
          </a:xfrm>
          <a:prstGeom prst="rect">
            <a:avLst/>
          </a:prstGeom>
        </p:spPr>
      </p:pic>
      <p:sp>
        <p:nvSpPr>
          <p:cNvPr id="26" name="Title 25"/>
          <p:cNvSpPr>
            <a:spLocks noGrp="1"/>
          </p:cNvSpPr>
          <p:nvPr>
            <p:ph type="title"/>
          </p:nvPr>
        </p:nvSpPr>
        <p:spPr>
          <a:xfrm>
            <a:off x="616589" y="79266"/>
            <a:ext cx="11326235" cy="860985"/>
          </a:xfrm>
          <a:prstGeom prst="rect">
            <a:avLst/>
          </a:prstGeom>
        </p:spPr>
        <p:txBody>
          <a:bodyPr/>
          <a:lstStyle/>
          <a:p>
            <a:r>
              <a:rPr lang="en-US"/>
              <a:t>Click to edit Master title style</a:t>
            </a:r>
          </a:p>
        </p:txBody>
      </p:sp>
      <p:sp>
        <p:nvSpPr>
          <p:cNvPr id="27" name="Date Placeholder 26"/>
          <p:cNvSpPr>
            <a:spLocks noGrp="1"/>
          </p:cNvSpPr>
          <p:nvPr>
            <p:ph type="dt" sz="half" idx="10"/>
          </p:nvPr>
        </p:nvSpPr>
        <p:spPr>
          <a:xfrm>
            <a:off x="1442720" y="6311908"/>
            <a:ext cx="2138680" cy="409575"/>
          </a:xfrm>
          <a:prstGeom prst="rect">
            <a:avLst/>
          </a:prstGeom>
        </p:spPr>
        <p:txBody>
          <a:bodyPr/>
          <a:lstStyle/>
          <a:p>
            <a:pPr defTabSz="914400"/>
            <a:r>
              <a:rPr lang="en-US">
                <a:solidFill>
                  <a:srgbClr val="000000"/>
                </a:solidFill>
              </a:rPr>
              <a:t>27 Oct 2016</a:t>
            </a:r>
            <a:endParaRPr lang="en-IN">
              <a:solidFill>
                <a:srgbClr val="000000"/>
              </a:solidFill>
            </a:endParaRPr>
          </a:p>
        </p:txBody>
      </p:sp>
      <p:sp>
        <p:nvSpPr>
          <p:cNvPr id="28" name="Footer Placeholder 27"/>
          <p:cNvSpPr>
            <a:spLocks noGrp="1"/>
          </p:cNvSpPr>
          <p:nvPr>
            <p:ph type="ftr" sz="quarter" idx="11"/>
          </p:nvPr>
        </p:nvSpPr>
        <p:spPr>
          <a:xfrm>
            <a:off x="4038600" y="6356358"/>
            <a:ext cx="4114800" cy="365125"/>
          </a:xfrm>
          <a:prstGeom prst="rect">
            <a:avLst/>
          </a:prstGeom>
        </p:spPr>
        <p:txBody>
          <a:bodyPr/>
          <a:lstStyle/>
          <a:p>
            <a:pPr defTabSz="914400"/>
            <a:r>
              <a:rPr lang="en-IN">
                <a:solidFill>
                  <a:srgbClr val="000000"/>
                </a:solidFill>
              </a:rPr>
              <a:t>UNICEF_GAVI_dec2016</a:t>
            </a:r>
          </a:p>
        </p:txBody>
      </p:sp>
      <p:sp>
        <p:nvSpPr>
          <p:cNvPr id="29" name="Slide Number Placeholder 28"/>
          <p:cNvSpPr>
            <a:spLocks noGrp="1"/>
          </p:cNvSpPr>
          <p:nvPr>
            <p:ph type="sldNum" sz="quarter" idx="12"/>
          </p:nvPr>
        </p:nvSpPr>
        <p:spPr>
          <a:xfrm>
            <a:off x="8610600" y="6356358"/>
            <a:ext cx="2743200" cy="365125"/>
          </a:xfrm>
          <a:prstGeom prst="rect">
            <a:avLst/>
          </a:prstGeom>
        </p:spPr>
        <p:txBody>
          <a:bodyPr/>
          <a:lstStyle/>
          <a:p>
            <a:pPr defTabSz="914400"/>
            <a:fld id="{88645DB4-6296-406D-BC83-3A3D28757E2D}" type="slidenum">
              <a:rPr lang="en-IN" smtClean="0">
                <a:solidFill>
                  <a:srgbClr val="000000"/>
                </a:solidFill>
              </a:rPr>
              <a:pPr defTabSz="914400"/>
              <a:t>‹#›</a:t>
            </a:fld>
            <a:endParaRPr lang="en-IN">
              <a:solidFill>
                <a:srgbClr val="000000"/>
              </a:solidFill>
            </a:endParaRPr>
          </a:p>
        </p:txBody>
      </p:sp>
    </p:spTree>
    <p:extLst>
      <p:ext uri="{BB962C8B-B14F-4D97-AF65-F5344CB8AC3E}">
        <p14:creationId xmlns:p14="http://schemas.microsoft.com/office/powerpoint/2010/main" val="38284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grpSp>
        <p:nvGrpSpPr>
          <p:cNvPr id="7" name="Group 6"/>
          <p:cNvGrpSpPr/>
          <p:nvPr userDrawn="1"/>
        </p:nvGrpSpPr>
        <p:grpSpPr>
          <a:xfrm>
            <a:off x="9416377" y="149159"/>
            <a:ext cx="2952737" cy="525295"/>
            <a:chOff x="9416375" y="149157"/>
            <a:chExt cx="2952737" cy="525295"/>
          </a:xfrm>
        </p:grpSpPr>
        <p:sp>
          <p:nvSpPr>
            <p:cNvPr id="8" name="Rectangle 7"/>
            <p:cNvSpPr/>
            <p:nvPr/>
          </p:nvSpPr>
          <p:spPr>
            <a:xfrm>
              <a:off x="9416375" y="149157"/>
              <a:ext cx="2952737" cy="525295"/>
            </a:xfrm>
            <a:prstGeom prst="rect">
              <a:avLst/>
            </a:prstGeom>
            <a:noFill/>
          </p:spPr>
          <p:txBody>
            <a:bodyPr wrap="none" lIns="91440" tIns="45720" rIns="91440" bIns="45720">
              <a:prstTxWarp prst="textArchUp">
                <a:avLst>
                  <a:gd name="adj" fmla="val 10609791"/>
                </a:avLst>
              </a:prstTxWarp>
              <a:spAutoFit/>
            </a:bodyPr>
            <a:lstStyle/>
            <a:p>
              <a:pPr algn="ctr" defTabSz="914400"/>
              <a:r>
                <a:rPr lang="en-US" sz="2000">
                  <a:ln w="0"/>
                  <a:solidFill>
                    <a:srgbClr val="009BFD"/>
                  </a:solidFill>
                  <a:effectLst>
                    <a:outerShdw blurRad="38100" dist="25400" dir="5400000" algn="ctr" rotWithShape="0">
                      <a:srgbClr val="6E747A">
                        <a:alpha val="43000"/>
                      </a:srgbClr>
                    </a:outerShdw>
                  </a:effectLst>
                </a:rPr>
                <a:t>SBCCLearning Seminar</a:t>
              </a:r>
            </a:p>
          </p:txBody>
        </p:sp>
        <p:sp>
          <p:nvSpPr>
            <p:cNvPr id="9" name="Chord 8"/>
            <p:cNvSpPr/>
            <p:nvPr/>
          </p:nvSpPr>
          <p:spPr>
            <a:xfrm>
              <a:off x="9991498" y="304281"/>
              <a:ext cx="1802490" cy="302955"/>
            </a:xfrm>
            <a:prstGeom prst="chord">
              <a:avLst>
                <a:gd name="adj1" fmla="val 10733644"/>
                <a:gd name="adj2" fmla="val 10668"/>
              </a:avLst>
            </a:prstGeom>
          </p:spPr>
          <p:style>
            <a:lnRef idx="2">
              <a:schemeClr val="accent1"/>
            </a:lnRef>
            <a:fillRef idx="1">
              <a:schemeClr val="lt1"/>
            </a:fillRef>
            <a:effectRef idx="0">
              <a:schemeClr val="accent1"/>
            </a:effectRef>
            <a:fontRef idx="minor">
              <a:schemeClr val="dk1"/>
            </a:fontRef>
          </p:style>
          <p:txBody>
            <a:bodyPr wrap="none" tIns="0" bIns="0" rtlCol="0" anchor="ctr">
              <a:spAutoFit/>
            </a:bodyPr>
            <a:lstStyle/>
            <a:p>
              <a:pPr algn="ctr" defTabSz="914400"/>
              <a:r>
                <a:rPr lang="en-IN" sz="1400" spc="300">
                  <a:solidFill>
                    <a:srgbClr val="000000"/>
                  </a:solidFill>
                </a:rPr>
                <a:t>New Delhi</a:t>
              </a:r>
            </a:p>
          </p:txBody>
        </p:sp>
      </p:gr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4" y="6219133"/>
            <a:ext cx="1121761" cy="591363"/>
          </a:xfrm>
          <a:prstGeom prst="rect">
            <a:avLst/>
          </a:prstGeom>
        </p:spPr>
      </p:pic>
      <p:sp>
        <p:nvSpPr>
          <p:cNvPr id="26" name="Title 25"/>
          <p:cNvSpPr>
            <a:spLocks noGrp="1"/>
          </p:cNvSpPr>
          <p:nvPr>
            <p:ph type="title"/>
          </p:nvPr>
        </p:nvSpPr>
        <p:spPr>
          <a:xfrm>
            <a:off x="616589" y="79266"/>
            <a:ext cx="11326235" cy="860985"/>
          </a:xfrm>
          <a:prstGeom prst="rect">
            <a:avLst/>
          </a:prstGeom>
        </p:spPr>
        <p:txBody>
          <a:bodyPr/>
          <a:lstStyle/>
          <a:p>
            <a:r>
              <a:rPr lang="en-US"/>
              <a:t>Click to edit Master title style</a:t>
            </a:r>
          </a:p>
        </p:txBody>
      </p:sp>
      <p:sp>
        <p:nvSpPr>
          <p:cNvPr id="27" name="Date Placeholder 26"/>
          <p:cNvSpPr>
            <a:spLocks noGrp="1"/>
          </p:cNvSpPr>
          <p:nvPr>
            <p:ph type="dt" sz="half" idx="10"/>
          </p:nvPr>
        </p:nvSpPr>
        <p:spPr>
          <a:xfrm>
            <a:off x="1442720" y="6311902"/>
            <a:ext cx="2138680" cy="409575"/>
          </a:xfrm>
          <a:prstGeom prst="rect">
            <a:avLst/>
          </a:prstGeom>
        </p:spPr>
        <p:txBody>
          <a:bodyPr/>
          <a:lstStyle/>
          <a:p>
            <a:pPr defTabSz="914400"/>
            <a:r>
              <a:rPr lang="en-US">
                <a:solidFill>
                  <a:srgbClr val="000000"/>
                </a:solidFill>
              </a:rPr>
              <a:t>27 Oct 2016</a:t>
            </a:r>
            <a:endParaRPr lang="en-IN">
              <a:solidFill>
                <a:srgbClr val="000000"/>
              </a:solidFill>
            </a:endParaRPr>
          </a:p>
        </p:txBody>
      </p:sp>
      <p:sp>
        <p:nvSpPr>
          <p:cNvPr id="28" name="Footer Placeholder 27"/>
          <p:cNvSpPr>
            <a:spLocks noGrp="1"/>
          </p:cNvSpPr>
          <p:nvPr>
            <p:ph type="ftr" sz="quarter" idx="11"/>
          </p:nvPr>
        </p:nvSpPr>
        <p:spPr>
          <a:xfrm>
            <a:off x="4038600" y="6356352"/>
            <a:ext cx="4114800" cy="365125"/>
          </a:xfrm>
          <a:prstGeom prst="rect">
            <a:avLst/>
          </a:prstGeom>
        </p:spPr>
        <p:txBody>
          <a:bodyPr/>
          <a:lstStyle/>
          <a:p>
            <a:pPr defTabSz="914400"/>
            <a:r>
              <a:rPr lang="en-IN">
                <a:solidFill>
                  <a:srgbClr val="000000"/>
                </a:solidFill>
              </a:rPr>
              <a:t>UNICEF_GAVI_dec2016</a:t>
            </a:r>
          </a:p>
        </p:txBody>
      </p:sp>
      <p:sp>
        <p:nvSpPr>
          <p:cNvPr id="29" name="Slide Number Placeholder 28"/>
          <p:cNvSpPr>
            <a:spLocks noGrp="1"/>
          </p:cNvSpPr>
          <p:nvPr>
            <p:ph type="sldNum" sz="quarter" idx="12"/>
          </p:nvPr>
        </p:nvSpPr>
        <p:spPr>
          <a:xfrm>
            <a:off x="8610600" y="6356352"/>
            <a:ext cx="2743200" cy="365125"/>
          </a:xfrm>
          <a:prstGeom prst="rect">
            <a:avLst/>
          </a:prstGeom>
        </p:spPr>
        <p:txBody>
          <a:bodyPr/>
          <a:lstStyle/>
          <a:p>
            <a:pPr defTabSz="914400"/>
            <a:fld id="{88645DB4-6296-406D-BC83-3A3D28757E2D}" type="slidenum">
              <a:rPr lang="en-IN" smtClean="0">
                <a:solidFill>
                  <a:srgbClr val="000000"/>
                </a:solidFill>
              </a:rPr>
              <a:pPr defTabSz="914400"/>
              <a:t>‹#›</a:t>
            </a:fld>
            <a:endParaRPr lang="en-IN">
              <a:solidFill>
                <a:srgbClr val="000000"/>
              </a:solidFill>
            </a:endParaRPr>
          </a:p>
        </p:txBody>
      </p:sp>
    </p:spTree>
    <p:extLst>
      <p:ext uri="{BB962C8B-B14F-4D97-AF65-F5344CB8AC3E}">
        <p14:creationId xmlns:p14="http://schemas.microsoft.com/office/powerpoint/2010/main" val="152658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12883" y="6039224"/>
            <a:ext cx="1757539" cy="612720"/>
          </a:xfrm>
          <a:prstGeom prst="rect">
            <a:avLst/>
          </a:prstGeom>
        </p:spPr>
      </p:pic>
      <p:sp>
        <p:nvSpPr>
          <p:cNvPr id="7" name="Rectangle 6"/>
          <p:cNvSpPr/>
          <p:nvPr userDrawn="1"/>
        </p:nvSpPr>
        <p:spPr>
          <a:xfrm>
            <a:off x="914400" y="6478410"/>
            <a:ext cx="550581" cy="215444"/>
          </a:xfrm>
          <a:prstGeom prst="rect">
            <a:avLst/>
          </a:prstGeom>
        </p:spPr>
        <p:txBody>
          <a:bodyPr wrap="square">
            <a:spAutoFit/>
          </a:bodyPr>
          <a:lstStyle/>
          <a:p>
            <a:pPr algn="ctr" defTabSz="914400"/>
            <a:fld id="{F3A058B5-F50F-47E2-9F5B-D713C0E1D71D}" type="slidenum">
              <a:rPr lang="fr-FR" sz="800" smtClean="0">
                <a:solidFill>
                  <a:srgbClr val="000000"/>
                </a:solidFill>
                <a:latin typeface="Arial"/>
                <a:cs typeface="Arial"/>
              </a:rPr>
              <a:pPr algn="ctr" defTabSz="914400"/>
              <a:t>‹#›</a:t>
            </a:fld>
            <a:endParaRPr lang="en-US" sz="800">
              <a:solidFill>
                <a:srgbClr val="000000"/>
              </a:solidFill>
              <a:latin typeface="Arial"/>
              <a:cs typeface="Arial"/>
            </a:endParaRPr>
          </a:p>
        </p:txBody>
      </p:sp>
      <p:cxnSp>
        <p:nvCxnSpPr>
          <p:cNvPr id="8" name="Straight Connector 7"/>
          <p:cNvCxnSpPr/>
          <p:nvPr userDrawn="1"/>
        </p:nvCxnSpPr>
        <p:spPr>
          <a:xfrm>
            <a:off x="914399" y="6478410"/>
            <a:ext cx="0" cy="21544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1479820" y="6478410"/>
            <a:ext cx="0" cy="21544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p:nvPr>
        </p:nvSpPr>
        <p:spPr>
          <a:xfrm>
            <a:off x="0" y="0"/>
            <a:ext cx="12192000" cy="885371"/>
          </a:xfrm>
          <a:prstGeom prst="rect">
            <a:avLst/>
          </a:prstGeom>
          <a:solidFill>
            <a:srgbClr val="00B0F0"/>
          </a:solidFill>
        </p:spPr>
        <p:txBody>
          <a:bodyPr lIns="365760" anchor="b" anchorCtr="0">
            <a:normAutofit/>
          </a:bodyPr>
          <a:lstStyle>
            <a:lvl1pPr algn="l">
              <a:defRPr sz="3600" b="1">
                <a:solidFill>
                  <a:schemeClr val="bg1"/>
                </a:solidFill>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080366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fr-CH"/>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7807" indent="0" algn="ctr">
              <a:buNone/>
              <a:defRPr>
                <a:solidFill>
                  <a:schemeClr val="tx1">
                    <a:tint val="75000"/>
                  </a:schemeClr>
                </a:solidFill>
              </a:defRPr>
            </a:lvl2pPr>
            <a:lvl3pPr marL="855614" indent="0" algn="ctr">
              <a:buNone/>
              <a:defRPr>
                <a:solidFill>
                  <a:schemeClr val="tx1">
                    <a:tint val="75000"/>
                  </a:schemeClr>
                </a:solidFill>
              </a:defRPr>
            </a:lvl3pPr>
            <a:lvl4pPr marL="1283420" indent="0" algn="ctr">
              <a:buNone/>
              <a:defRPr>
                <a:solidFill>
                  <a:schemeClr val="tx1">
                    <a:tint val="75000"/>
                  </a:schemeClr>
                </a:solidFill>
              </a:defRPr>
            </a:lvl4pPr>
            <a:lvl5pPr marL="1711226" indent="0" algn="ctr">
              <a:buNone/>
              <a:defRPr>
                <a:solidFill>
                  <a:schemeClr val="tx1">
                    <a:tint val="75000"/>
                  </a:schemeClr>
                </a:solidFill>
              </a:defRPr>
            </a:lvl5pPr>
            <a:lvl6pPr marL="2139033" indent="0" algn="ctr">
              <a:buNone/>
              <a:defRPr>
                <a:solidFill>
                  <a:schemeClr val="tx1">
                    <a:tint val="75000"/>
                  </a:schemeClr>
                </a:solidFill>
              </a:defRPr>
            </a:lvl6pPr>
            <a:lvl7pPr marL="2566840" indent="0" algn="ctr">
              <a:buNone/>
              <a:defRPr>
                <a:solidFill>
                  <a:schemeClr val="tx1">
                    <a:tint val="75000"/>
                  </a:schemeClr>
                </a:solidFill>
              </a:defRPr>
            </a:lvl7pPr>
            <a:lvl8pPr marL="2994646" indent="0" algn="ctr">
              <a:buNone/>
              <a:defRPr>
                <a:solidFill>
                  <a:schemeClr val="tx1">
                    <a:tint val="75000"/>
                  </a:schemeClr>
                </a:solidFill>
              </a:defRPr>
            </a:lvl8pPr>
            <a:lvl9pPr marL="3422453" indent="0" algn="ctr">
              <a:buNone/>
              <a:defRPr>
                <a:solidFill>
                  <a:schemeClr val="tx1">
                    <a:tint val="75000"/>
                  </a:schemeClr>
                </a:solidFill>
              </a:defRPr>
            </a:lvl9pPr>
          </a:lstStyle>
          <a:p>
            <a:r>
              <a:rPr lang="fr-CH"/>
              <a:t>Click to edit Master subtitle style</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
        <p:nvSpPr>
          <p:cNvPr id="7" name="Rectangle 6"/>
          <p:cNvSpPr/>
          <p:nvPr/>
        </p:nvSpPr>
        <p:spPr>
          <a:xfrm>
            <a:off x="0" y="1"/>
            <a:ext cx="12192000" cy="72008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14"/>
            <a:endParaRPr lang="en-US" sz="1684">
              <a:solidFill>
                <a:srgbClr val="FFFFFF"/>
              </a:solidFill>
            </a:endParaRPr>
          </a:p>
        </p:txBody>
      </p:sp>
    </p:spTree>
    <p:extLst>
      <p:ext uri="{BB962C8B-B14F-4D97-AF65-F5344CB8AC3E}">
        <p14:creationId xmlns:p14="http://schemas.microsoft.com/office/powerpoint/2010/main" val="1781330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
        <p:nvSpPr>
          <p:cNvPr id="7" name="Rectangle 6"/>
          <p:cNvSpPr/>
          <p:nvPr/>
        </p:nvSpPr>
        <p:spPr>
          <a:xfrm>
            <a:off x="0" y="1"/>
            <a:ext cx="12192000" cy="72008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14"/>
            <a:endParaRPr lang="en-US" sz="1684">
              <a:solidFill>
                <a:srgbClr val="FFFFFF"/>
              </a:solidFill>
            </a:endParaRPr>
          </a:p>
        </p:txBody>
      </p:sp>
    </p:spTree>
    <p:extLst>
      <p:ext uri="{BB962C8B-B14F-4D97-AF65-F5344CB8AC3E}">
        <p14:creationId xmlns:p14="http://schemas.microsoft.com/office/powerpoint/2010/main" val="81050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743" b="1" cap="all"/>
            </a:lvl1pPr>
          </a:lstStyle>
          <a:p>
            <a:r>
              <a:rPr lang="fr-CH"/>
              <a:t>Click to edit Master title style</a:t>
            </a:r>
            <a:endParaRPr lang="en-US"/>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872">
                <a:solidFill>
                  <a:schemeClr val="tx1">
                    <a:tint val="75000"/>
                  </a:schemeClr>
                </a:solidFill>
              </a:defRPr>
            </a:lvl1pPr>
            <a:lvl2pPr marL="427807" indent="0">
              <a:buNone/>
              <a:defRPr sz="1684">
                <a:solidFill>
                  <a:schemeClr val="tx1">
                    <a:tint val="75000"/>
                  </a:schemeClr>
                </a:solidFill>
              </a:defRPr>
            </a:lvl2pPr>
            <a:lvl3pPr marL="855614" indent="0">
              <a:buNone/>
              <a:defRPr sz="1497">
                <a:solidFill>
                  <a:schemeClr val="tx1">
                    <a:tint val="75000"/>
                  </a:schemeClr>
                </a:solidFill>
              </a:defRPr>
            </a:lvl3pPr>
            <a:lvl4pPr marL="1283420" indent="0">
              <a:buNone/>
              <a:defRPr sz="1310">
                <a:solidFill>
                  <a:schemeClr val="tx1">
                    <a:tint val="75000"/>
                  </a:schemeClr>
                </a:solidFill>
              </a:defRPr>
            </a:lvl4pPr>
            <a:lvl5pPr marL="1711226" indent="0">
              <a:buNone/>
              <a:defRPr sz="1310">
                <a:solidFill>
                  <a:schemeClr val="tx1">
                    <a:tint val="75000"/>
                  </a:schemeClr>
                </a:solidFill>
              </a:defRPr>
            </a:lvl5pPr>
            <a:lvl6pPr marL="2139033" indent="0">
              <a:buNone/>
              <a:defRPr sz="1310">
                <a:solidFill>
                  <a:schemeClr val="tx1">
                    <a:tint val="75000"/>
                  </a:schemeClr>
                </a:solidFill>
              </a:defRPr>
            </a:lvl6pPr>
            <a:lvl7pPr marL="2566840" indent="0">
              <a:buNone/>
              <a:defRPr sz="1310">
                <a:solidFill>
                  <a:schemeClr val="tx1">
                    <a:tint val="75000"/>
                  </a:schemeClr>
                </a:solidFill>
              </a:defRPr>
            </a:lvl7pPr>
            <a:lvl8pPr marL="2994646" indent="0">
              <a:buNone/>
              <a:defRPr sz="1310">
                <a:solidFill>
                  <a:schemeClr val="tx1">
                    <a:tint val="75000"/>
                  </a:schemeClr>
                </a:solidFill>
              </a:defRPr>
            </a:lvl8pPr>
            <a:lvl9pPr marL="3422453" indent="0">
              <a:buNone/>
              <a:defRPr sz="1310">
                <a:solidFill>
                  <a:schemeClr val="tx1">
                    <a:tint val="75000"/>
                  </a:schemeClr>
                </a:solidFill>
              </a:defRPr>
            </a:lvl9pPr>
          </a:lstStyle>
          <a:p>
            <a:pPr lvl="0"/>
            <a:r>
              <a:rPr lang="fr-CH"/>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
        <p:nvSpPr>
          <p:cNvPr id="7" name="Rectangle 6"/>
          <p:cNvSpPr/>
          <p:nvPr/>
        </p:nvSpPr>
        <p:spPr>
          <a:xfrm>
            <a:off x="0" y="1"/>
            <a:ext cx="12192000" cy="72008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14"/>
            <a:endParaRPr lang="en-US" sz="1684">
              <a:solidFill>
                <a:srgbClr val="FFFFFF"/>
              </a:solidFill>
            </a:endParaRPr>
          </a:p>
        </p:txBody>
      </p:sp>
    </p:spTree>
    <p:extLst>
      <p:ext uri="{BB962C8B-B14F-4D97-AF65-F5344CB8AC3E}">
        <p14:creationId xmlns:p14="http://schemas.microsoft.com/office/powerpoint/2010/main" val="295047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27 Oct 2016</a:t>
            </a:r>
          </a:p>
        </p:txBody>
      </p:sp>
      <p:sp>
        <p:nvSpPr>
          <p:cNvPr id="6" name="Footer Placeholder 5"/>
          <p:cNvSpPr>
            <a:spLocks noGrp="1"/>
          </p:cNvSpPr>
          <p:nvPr>
            <p:ph type="ftr" sz="quarter" idx="11"/>
          </p:nvPr>
        </p:nvSpPr>
        <p:spPr/>
        <p:txBody>
          <a:bodyPr/>
          <a:lstStyle/>
          <a:p>
            <a:r>
              <a:rPr lang="en-US"/>
              <a:t>UNICEF_GAVI_dec2016</a:t>
            </a:r>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3287728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620"/>
            </a:lvl1pPr>
            <a:lvl2pPr>
              <a:defRPr sz="2246"/>
            </a:lvl2pPr>
            <a:lvl3pPr>
              <a:defRPr sz="1872"/>
            </a:lvl3pPr>
            <a:lvl4pPr>
              <a:defRPr sz="1684"/>
            </a:lvl4pPr>
            <a:lvl5pPr>
              <a:defRPr sz="1684"/>
            </a:lvl5pPr>
            <a:lvl6pPr>
              <a:defRPr sz="1684"/>
            </a:lvl6pPr>
            <a:lvl7pPr>
              <a:defRPr sz="1684"/>
            </a:lvl7pPr>
            <a:lvl8pPr>
              <a:defRPr sz="1684"/>
            </a:lvl8pPr>
            <a:lvl9pPr>
              <a:defRPr sz="1684"/>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620"/>
            </a:lvl1pPr>
            <a:lvl2pPr>
              <a:defRPr sz="2246"/>
            </a:lvl2pPr>
            <a:lvl3pPr>
              <a:defRPr sz="1872"/>
            </a:lvl3pPr>
            <a:lvl4pPr>
              <a:defRPr sz="1684"/>
            </a:lvl4pPr>
            <a:lvl5pPr>
              <a:defRPr sz="1684"/>
            </a:lvl5pPr>
            <a:lvl6pPr>
              <a:defRPr sz="1684"/>
            </a:lvl6pPr>
            <a:lvl7pPr>
              <a:defRPr sz="1684"/>
            </a:lvl7pPr>
            <a:lvl8pPr>
              <a:defRPr sz="1684"/>
            </a:lvl8pPr>
            <a:lvl9pPr>
              <a:defRPr sz="1684"/>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
        <p:nvSpPr>
          <p:cNvPr id="8" name="Rectangle 7"/>
          <p:cNvSpPr/>
          <p:nvPr/>
        </p:nvSpPr>
        <p:spPr>
          <a:xfrm>
            <a:off x="0" y="1"/>
            <a:ext cx="12192000" cy="72008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14"/>
            <a:endParaRPr lang="en-US" sz="1684">
              <a:solidFill>
                <a:srgbClr val="FFFFFF"/>
              </a:solidFill>
            </a:endParaRPr>
          </a:p>
        </p:txBody>
      </p:sp>
    </p:spTree>
    <p:extLst>
      <p:ext uri="{BB962C8B-B14F-4D97-AF65-F5344CB8AC3E}">
        <p14:creationId xmlns:p14="http://schemas.microsoft.com/office/powerpoint/2010/main" val="3473081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a:t>
            </a:r>
            <a:r>
              <a:rPr lang="fr-CH" err="1"/>
              <a:t>edit</a:t>
            </a:r>
            <a:r>
              <a:rPr lang="fr-CH"/>
              <a:t> Master </a:t>
            </a:r>
            <a:r>
              <a:rPr lang="fr-CH" err="1"/>
              <a:t>title</a:t>
            </a:r>
            <a:r>
              <a:rPr lang="fr-CH"/>
              <a:t> style</a:t>
            </a:r>
            <a:endParaRPr lang="en-US"/>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246" b="1"/>
            </a:lvl1pPr>
            <a:lvl2pPr marL="427807" indent="0">
              <a:buNone/>
              <a:defRPr sz="1872" b="1"/>
            </a:lvl2pPr>
            <a:lvl3pPr marL="855614" indent="0">
              <a:buNone/>
              <a:defRPr sz="1684" b="1"/>
            </a:lvl3pPr>
            <a:lvl4pPr marL="1283420" indent="0">
              <a:buNone/>
              <a:defRPr sz="1497" b="1"/>
            </a:lvl4pPr>
            <a:lvl5pPr marL="1711226" indent="0">
              <a:buNone/>
              <a:defRPr sz="1497" b="1"/>
            </a:lvl5pPr>
            <a:lvl6pPr marL="2139033" indent="0">
              <a:buNone/>
              <a:defRPr sz="1497" b="1"/>
            </a:lvl6pPr>
            <a:lvl7pPr marL="2566840" indent="0">
              <a:buNone/>
              <a:defRPr sz="1497" b="1"/>
            </a:lvl7pPr>
            <a:lvl8pPr marL="2994646" indent="0">
              <a:buNone/>
              <a:defRPr sz="1497" b="1"/>
            </a:lvl8pPr>
            <a:lvl9pPr marL="3422453" indent="0">
              <a:buNone/>
              <a:defRPr sz="1497" b="1"/>
            </a:lvl9pPr>
          </a:lstStyle>
          <a:p>
            <a:pPr lvl="0"/>
            <a:r>
              <a:rPr lang="fr-CH"/>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246"/>
            </a:lvl1pPr>
            <a:lvl2pPr>
              <a:defRPr sz="1872"/>
            </a:lvl2pPr>
            <a:lvl3pPr>
              <a:defRPr sz="1684"/>
            </a:lvl3pPr>
            <a:lvl4pPr>
              <a:defRPr sz="1497"/>
            </a:lvl4pPr>
            <a:lvl5pPr>
              <a:defRPr sz="1497"/>
            </a:lvl5pPr>
            <a:lvl6pPr>
              <a:defRPr sz="1497"/>
            </a:lvl6pPr>
            <a:lvl7pPr>
              <a:defRPr sz="1497"/>
            </a:lvl7pPr>
            <a:lvl8pPr>
              <a:defRPr sz="1497"/>
            </a:lvl8pPr>
            <a:lvl9pPr>
              <a:defRPr sz="1497"/>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246" b="1"/>
            </a:lvl1pPr>
            <a:lvl2pPr marL="427807" indent="0">
              <a:buNone/>
              <a:defRPr sz="1872" b="1"/>
            </a:lvl2pPr>
            <a:lvl3pPr marL="855614" indent="0">
              <a:buNone/>
              <a:defRPr sz="1684" b="1"/>
            </a:lvl3pPr>
            <a:lvl4pPr marL="1283420" indent="0">
              <a:buNone/>
              <a:defRPr sz="1497" b="1"/>
            </a:lvl4pPr>
            <a:lvl5pPr marL="1711226" indent="0">
              <a:buNone/>
              <a:defRPr sz="1497" b="1"/>
            </a:lvl5pPr>
            <a:lvl6pPr marL="2139033" indent="0">
              <a:buNone/>
              <a:defRPr sz="1497" b="1"/>
            </a:lvl6pPr>
            <a:lvl7pPr marL="2566840" indent="0">
              <a:buNone/>
              <a:defRPr sz="1497" b="1"/>
            </a:lvl7pPr>
            <a:lvl8pPr marL="2994646" indent="0">
              <a:buNone/>
              <a:defRPr sz="1497" b="1"/>
            </a:lvl8pPr>
            <a:lvl9pPr marL="3422453" indent="0">
              <a:buNone/>
              <a:defRPr sz="1497" b="1"/>
            </a:lvl9pPr>
          </a:lstStyle>
          <a:p>
            <a:pPr lvl="0"/>
            <a:r>
              <a:rPr lang="fr-CH"/>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246"/>
            </a:lvl1pPr>
            <a:lvl2pPr>
              <a:defRPr sz="1872"/>
            </a:lvl2pPr>
            <a:lvl3pPr>
              <a:defRPr sz="1684"/>
            </a:lvl3pPr>
            <a:lvl4pPr>
              <a:defRPr sz="1497"/>
            </a:lvl4pPr>
            <a:lvl5pPr>
              <a:defRPr sz="1497"/>
            </a:lvl5pPr>
            <a:lvl6pPr>
              <a:defRPr sz="1497"/>
            </a:lvl6pPr>
            <a:lvl7pPr>
              <a:defRPr sz="1497"/>
            </a:lvl7pPr>
            <a:lvl8pPr>
              <a:defRPr sz="1497"/>
            </a:lvl8pPr>
            <a:lvl9pPr>
              <a:defRPr sz="1497"/>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Date Placeholder 6"/>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
        <p:nvSpPr>
          <p:cNvPr id="10" name="Rectangle 9"/>
          <p:cNvSpPr/>
          <p:nvPr/>
        </p:nvSpPr>
        <p:spPr>
          <a:xfrm>
            <a:off x="0" y="1"/>
            <a:ext cx="12192000" cy="72008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14"/>
            <a:endParaRPr lang="en-US" sz="1684">
              <a:solidFill>
                <a:srgbClr val="FFFFFF"/>
              </a:solidFill>
            </a:endParaRPr>
          </a:p>
        </p:txBody>
      </p:sp>
    </p:spTree>
    <p:extLst>
      <p:ext uri="{BB962C8B-B14F-4D97-AF65-F5344CB8AC3E}">
        <p14:creationId xmlns:p14="http://schemas.microsoft.com/office/powerpoint/2010/main" val="3599713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
        <p:nvSpPr>
          <p:cNvPr id="6" name="Rectangle 5"/>
          <p:cNvSpPr/>
          <p:nvPr/>
        </p:nvSpPr>
        <p:spPr>
          <a:xfrm>
            <a:off x="0" y="1"/>
            <a:ext cx="12192000" cy="72008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14"/>
            <a:endParaRPr lang="en-US" sz="1684">
              <a:solidFill>
                <a:srgbClr val="FFFFFF"/>
              </a:solidFill>
            </a:endParaRPr>
          </a:p>
        </p:txBody>
      </p:sp>
    </p:spTree>
    <p:extLst>
      <p:ext uri="{BB962C8B-B14F-4D97-AF65-F5344CB8AC3E}">
        <p14:creationId xmlns:p14="http://schemas.microsoft.com/office/powerpoint/2010/main" val="5180678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Tree>
    <p:extLst>
      <p:ext uri="{BB962C8B-B14F-4D97-AF65-F5344CB8AC3E}">
        <p14:creationId xmlns:p14="http://schemas.microsoft.com/office/powerpoint/2010/main" val="3848722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872" b="1"/>
            </a:lvl1pPr>
          </a:lstStyle>
          <a:p>
            <a:r>
              <a:rPr lang="fr-CH"/>
              <a:t>Click to edit Master title style</a:t>
            </a:r>
            <a:endParaRPr lang="en-US"/>
          </a:p>
        </p:txBody>
      </p:sp>
      <p:sp>
        <p:nvSpPr>
          <p:cNvPr id="3" name="Content Placeholder 2"/>
          <p:cNvSpPr>
            <a:spLocks noGrp="1"/>
          </p:cNvSpPr>
          <p:nvPr>
            <p:ph idx="1"/>
          </p:nvPr>
        </p:nvSpPr>
        <p:spPr>
          <a:xfrm>
            <a:off x="4766734" y="273052"/>
            <a:ext cx="6815667" cy="5853113"/>
          </a:xfrm>
        </p:spPr>
        <p:txBody>
          <a:bodyPr/>
          <a:lstStyle>
            <a:lvl1pPr>
              <a:defRPr sz="2995"/>
            </a:lvl1pPr>
            <a:lvl2pPr>
              <a:defRPr sz="2620"/>
            </a:lvl2pPr>
            <a:lvl3pPr>
              <a:defRPr sz="2246"/>
            </a:lvl3pPr>
            <a:lvl4pPr>
              <a:defRPr sz="1872"/>
            </a:lvl4pPr>
            <a:lvl5pPr>
              <a:defRPr sz="1872"/>
            </a:lvl5pPr>
            <a:lvl6pPr>
              <a:defRPr sz="1872"/>
            </a:lvl6pPr>
            <a:lvl7pPr>
              <a:defRPr sz="1872"/>
            </a:lvl7pPr>
            <a:lvl8pPr>
              <a:defRPr sz="1872"/>
            </a:lvl8pPr>
            <a:lvl9pPr>
              <a:defRPr sz="1872"/>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310"/>
            </a:lvl1pPr>
            <a:lvl2pPr marL="427807" indent="0">
              <a:buNone/>
              <a:defRPr sz="1123"/>
            </a:lvl2pPr>
            <a:lvl3pPr marL="855614" indent="0">
              <a:buNone/>
              <a:defRPr sz="935"/>
            </a:lvl3pPr>
            <a:lvl4pPr marL="1283420" indent="0">
              <a:buNone/>
              <a:defRPr sz="842"/>
            </a:lvl4pPr>
            <a:lvl5pPr marL="1711226" indent="0">
              <a:buNone/>
              <a:defRPr sz="842"/>
            </a:lvl5pPr>
            <a:lvl6pPr marL="2139033" indent="0">
              <a:buNone/>
              <a:defRPr sz="842"/>
            </a:lvl6pPr>
            <a:lvl7pPr marL="2566840" indent="0">
              <a:buNone/>
              <a:defRPr sz="842"/>
            </a:lvl7pPr>
            <a:lvl8pPr marL="2994646" indent="0">
              <a:buNone/>
              <a:defRPr sz="842"/>
            </a:lvl8pPr>
            <a:lvl9pPr marL="3422453" indent="0">
              <a:buNone/>
              <a:defRPr sz="842"/>
            </a:lvl9pPr>
          </a:lstStyle>
          <a:p>
            <a:pPr lvl="0"/>
            <a:r>
              <a:rPr lang="fr-CH"/>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Tree>
    <p:extLst>
      <p:ext uri="{BB962C8B-B14F-4D97-AF65-F5344CB8AC3E}">
        <p14:creationId xmlns:p14="http://schemas.microsoft.com/office/powerpoint/2010/main" val="136758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872" b="1"/>
            </a:lvl1pPr>
          </a:lstStyle>
          <a:p>
            <a:r>
              <a:rPr lang="fr-CH"/>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995"/>
            </a:lvl1pPr>
            <a:lvl2pPr marL="427807" indent="0">
              <a:buNone/>
              <a:defRPr sz="2620"/>
            </a:lvl2pPr>
            <a:lvl3pPr marL="855614" indent="0">
              <a:buNone/>
              <a:defRPr sz="2246"/>
            </a:lvl3pPr>
            <a:lvl4pPr marL="1283420" indent="0">
              <a:buNone/>
              <a:defRPr sz="1872"/>
            </a:lvl4pPr>
            <a:lvl5pPr marL="1711226" indent="0">
              <a:buNone/>
              <a:defRPr sz="1872"/>
            </a:lvl5pPr>
            <a:lvl6pPr marL="2139033" indent="0">
              <a:buNone/>
              <a:defRPr sz="1872"/>
            </a:lvl6pPr>
            <a:lvl7pPr marL="2566840" indent="0">
              <a:buNone/>
              <a:defRPr sz="1872"/>
            </a:lvl7pPr>
            <a:lvl8pPr marL="2994646" indent="0">
              <a:buNone/>
              <a:defRPr sz="1872"/>
            </a:lvl8pPr>
            <a:lvl9pPr marL="3422453" indent="0">
              <a:buNone/>
              <a:defRPr sz="1872"/>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310"/>
            </a:lvl1pPr>
            <a:lvl2pPr marL="427807" indent="0">
              <a:buNone/>
              <a:defRPr sz="1123"/>
            </a:lvl2pPr>
            <a:lvl3pPr marL="855614" indent="0">
              <a:buNone/>
              <a:defRPr sz="935"/>
            </a:lvl3pPr>
            <a:lvl4pPr marL="1283420" indent="0">
              <a:buNone/>
              <a:defRPr sz="842"/>
            </a:lvl4pPr>
            <a:lvl5pPr marL="1711226" indent="0">
              <a:buNone/>
              <a:defRPr sz="842"/>
            </a:lvl5pPr>
            <a:lvl6pPr marL="2139033" indent="0">
              <a:buNone/>
              <a:defRPr sz="842"/>
            </a:lvl6pPr>
            <a:lvl7pPr marL="2566840" indent="0">
              <a:buNone/>
              <a:defRPr sz="842"/>
            </a:lvl7pPr>
            <a:lvl8pPr marL="2994646" indent="0">
              <a:buNone/>
              <a:defRPr sz="842"/>
            </a:lvl8pPr>
            <a:lvl9pPr marL="3422453" indent="0">
              <a:buNone/>
              <a:defRPr sz="842"/>
            </a:lvl9pPr>
          </a:lstStyle>
          <a:p>
            <a:pPr lvl="0"/>
            <a:r>
              <a:rPr lang="fr-CH"/>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Tree>
    <p:extLst>
      <p:ext uri="{BB962C8B-B14F-4D97-AF65-F5344CB8AC3E}">
        <p14:creationId xmlns:p14="http://schemas.microsoft.com/office/powerpoint/2010/main" val="2946437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
        <p:nvSpPr>
          <p:cNvPr id="7" name="Rectangle 6"/>
          <p:cNvSpPr/>
          <p:nvPr/>
        </p:nvSpPr>
        <p:spPr>
          <a:xfrm>
            <a:off x="0" y="1"/>
            <a:ext cx="12192000" cy="72008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14"/>
            <a:endParaRPr lang="en-US" sz="1684">
              <a:solidFill>
                <a:srgbClr val="FFFFFF"/>
              </a:solidFill>
            </a:endParaRPr>
          </a:p>
        </p:txBody>
      </p:sp>
    </p:spTree>
    <p:extLst>
      <p:ext uri="{BB962C8B-B14F-4D97-AF65-F5344CB8AC3E}">
        <p14:creationId xmlns:p14="http://schemas.microsoft.com/office/powerpoint/2010/main" val="225277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855614"/>
            <a:r>
              <a:rPr lang="en-US" sz="1684">
                <a:solidFill>
                  <a:srgbClr val="000000"/>
                </a:solidFill>
              </a:rPr>
              <a:t>27 Oct 2016</a:t>
            </a: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pPr defTabSz="855614"/>
            <a:r>
              <a:rPr lang="en-US" sz="1684">
                <a:solidFill>
                  <a:srgbClr val="000000"/>
                </a:solidFill>
              </a:rPr>
              <a:t>UNICEF_GAVI_dec2016</a:t>
            </a: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855614"/>
            <a:fld id="{011EA07C-EE9C-40C2-ADB5-5ED734F62BC1}" type="slidenum">
              <a:rPr lang="en-US" sz="1684" smtClean="0">
                <a:solidFill>
                  <a:srgbClr val="000000"/>
                </a:solidFill>
              </a:rPr>
              <a:pPr defTabSz="855614"/>
              <a:t>‹#›</a:t>
            </a:fld>
            <a:endParaRPr lang="en-US" sz="1684">
              <a:solidFill>
                <a:srgbClr val="000000"/>
              </a:solidFill>
            </a:endParaRPr>
          </a:p>
        </p:txBody>
      </p:sp>
    </p:spTree>
    <p:extLst>
      <p:ext uri="{BB962C8B-B14F-4D97-AF65-F5344CB8AC3E}">
        <p14:creationId xmlns:p14="http://schemas.microsoft.com/office/powerpoint/2010/main" val="1126038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2884" y="6039224"/>
            <a:ext cx="1757539" cy="612720"/>
          </a:xfrm>
          <a:prstGeom prst="rect">
            <a:avLst/>
          </a:prstGeom>
        </p:spPr>
      </p:pic>
      <p:sp>
        <p:nvSpPr>
          <p:cNvPr id="7" name="Rectangle 6"/>
          <p:cNvSpPr/>
          <p:nvPr userDrawn="1"/>
        </p:nvSpPr>
        <p:spPr>
          <a:xfrm>
            <a:off x="914401" y="6478411"/>
            <a:ext cx="550581" cy="207621"/>
          </a:xfrm>
          <a:prstGeom prst="rect">
            <a:avLst/>
          </a:prstGeom>
        </p:spPr>
        <p:txBody>
          <a:bodyPr wrap="square">
            <a:spAutoFit/>
          </a:bodyPr>
          <a:lstStyle/>
          <a:p>
            <a:pPr algn="ctr" defTabSz="855614"/>
            <a:fld id="{F3A058B5-F50F-47E2-9F5B-D713C0E1D71D}" type="slidenum">
              <a:rPr lang="fr-FR" sz="749">
                <a:solidFill>
                  <a:srgbClr val="000000"/>
                </a:solidFill>
                <a:latin typeface="Arial"/>
                <a:cs typeface="Arial"/>
              </a:rPr>
              <a:pPr algn="ctr" defTabSz="855614"/>
              <a:t>‹#›</a:t>
            </a:fld>
            <a:endParaRPr lang="en-US" sz="749">
              <a:solidFill>
                <a:srgbClr val="000000"/>
              </a:solidFill>
              <a:latin typeface="Arial"/>
              <a:cs typeface="Arial"/>
            </a:endParaRPr>
          </a:p>
        </p:txBody>
      </p:sp>
      <p:cxnSp>
        <p:nvCxnSpPr>
          <p:cNvPr id="8" name="Straight Connector 7"/>
          <p:cNvCxnSpPr/>
          <p:nvPr userDrawn="1"/>
        </p:nvCxnSpPr>
        <p:spPr>
          <a:xfrm>
            <a:off x="914399" y="6478411"/>
            <a:ext cx="0" cy="21544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1479820" y="6478411"/>
            <a:ext cx="0" cy="21544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p:nvPr>
        </p:nvSpPr>
        <p:spPr>
          <a:xfrm>
            <a:off x="0" y="1"/>
            <a:ext cx="12192000" cy="885371"/>
          </a:xfrm>
          <a:solidFill>
            <a:srgbClr val="00B0F0"/>
          </a:solidFill>
        </p:spPr>
        <p:txBody>
          <a:bodyPr lIns="365760" anchor="b" anchorCtr="0">
            <a:normAutofit/>
          </a:bodyPr>
          <a:lstStyle>
            <a:lvl1pPr algn="l">
              <a:defRPr sz="3369" b="1">
                <a:solidFill>
                  <a:schemeClr val="bg1"/>
                </a:solidFill>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9457569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356351"/>
            <a:ext cx="2844800" cy="365125"/>
          </a:xfrm>
          <a:prstGeom prst="rect">
            <a:avLst/>
          </a:prstGeom>
        </p:spPr>
        <p:txBody>
          <a:bodyPr/>
          <a:lstStyle/>
          <a:p>
            <a:r>
              <a:rPr lang="en-US"/>
              <a:t>27 Oct 2016</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r>
              <a:rPr lang="en-US"/>
              <a:t>UNICEF_GAVI_dec2016</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0E72F2D-B2AC-6244-8A61-4DB2981BEBB5}" type="slidenum">
              <a:rPr lang="en-US" smtClean="0"/>
              <a:pPr/>
              <a:t>‹#›</a:t>
            </a:fld>
            <a:endParaRPr lang="en-US"/>
          </a:p>
        </p:txBody>
      </p:sp>
      <p:sp>
        <p:nvSpPr>
          <p:cNvPr id="6" name="Rectangle 2"/>
          <p:cNvSpPr>
            <a:spLocks noChangeArrowheads="1"/>
          </p:cNvSpPr>
          <p:nvPr userDrawn="1"/>
        </p:nvSpPr>
        <p:spPr bwMode="auto">
          <a:xfrm>
            <a:off x="0" y="0"/>
            <a:ext cx="12192000" cy="1143000"/>
          </a:xfrm>
          <a:prstGeom prst="rect">
            <a:avLst/>
          </a:prstGeom>
          <a:solidFill>
            <a:srgbClr val="0099FF"/>
          </a:solidFill>
          <a:ln w="9525">
            <a:noFill/>
            <a:miter lim="800000"/>
            <a:headEnd/>
            <a:tailEnd/>
          </a:ln>
        </p:spPr>
        <p:txBody>
          <a:bodyPr wrap="none" anchor="ctr">
            <a:prstTxWarp prst="textNoShape">
              <a:avLst/>
            </a:prstTxWarp>
          </a:bodyPr>
          <a:lstStyle/>
          <a:p>
            <a:endParaRPr lang="en-US" sz="1800"/>
          </a:p>
        </p:txBody>
      </p:sp>
      <p:sp>
        <p:nvSpPr>
          <p:cNvPr id="7" name="Title 1"/>
          <p:cNvSpPr>
            <a:spLocks noGrp="1"/>
          </p:cNvSpPr>
          <p:nvPr>
            <p:ph type="ctrTitle"/>
          </p:nvPr>
        </p:nvSpPr>
        <p:spPr>
          <a:xfrm>
            <a:off x="773291" y="407988"/>
            <a:ext cx="10363200" cy="506413"/>
          </a:xfrm>
          <a:prstGeom prst="rect">
            <a:avLst/>
          </a:prstGeom>
        </p:spPr>
        <p:txBody>
          <a:bodyPr/>
          <a:lstStyle>
            <a:lvl1pPr algn="l">
              <a:defRPr sz="2800" b="0">
                <a:solidFill>
                  <a:schemeClr val="bg1"/>
                </a:solidFill>
                <a:latin typeface="Arial"/>
                <a:cs typeface="Arial"/>
              </a:defRPr>
            </a:lvl1pPr>
          </a:lstStyle>
          <a:p>
            <a:r>
              <a:rPr lang="en-US"/>
              <a:t>Click to edit Master title style</a:t>
            </a:r>
          </a:p>
        </p:txBody>
      </p:sp>
      <p:sp>
        <p:nvSpPr>
          <p:cNvPr id="8" name="Text Placeholder 10"/>
          <p:cNvSpPr>
            <a:spLocks noGrp="1"/>
          </p:cNvSpPr>
          <p:nvPr>
            <p:ph type="body" sz="quarter" idx="14"/>
          </p:nvPr>
        </p:nvSpPr>
        <p:spPr>
          <a:xfrm>
            <a:off x="772586" y="2362200"/>
            <a:ext cx="10606615" cy="27940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a:t>Click to edit Master text styles</a:t>
            </a:r>
          </a:p>
          <a:p>
            <a:pPr lvl="1"/>
            <a:r>
              <a:rPr lang="en-US"/>
              <a:t>Second level</a:t>
            </a:r>
          </a:p>
        </p:txBody>
      </p:sp>
      <p:sp>
        <p:nvSpPr>
          <p:cNvPr id="12" name="Text Placeholder 11"/>
          <p:cNvSpPr>
            <a:spLocks noGrp="1"/>
          </p:cNvSpPr>
          <p:nvPr>
            <p:ph type="body" sz="quarter" idx="15" hasCustomPrompt="1"/>
          </p:nvPr>
        </p:nvSpPr>
        <p:spPr>
          <a:xfrm>
            <a:off x="772584" y="1665288"/>
            <a:ext cx="10606616" cy="696912"/>
          </a:xfrm>
          <a:prstGeom prst="rect">
            <a:avLst/>
          </a:prstGeom>
        </p:spPr>
        <p:txBody>
          <a:bodyPr vert="horz"/>
          <a:lstStyle>
            <a:lvl1pPr marL="0">
              <a:spcBef>
                <a:spcPts val="0"/>
              </a:spcBef>
              <a:buFontTx/>
              <a:buNone/>
              <a:defRPr sz="2800" b="1">
                <a:latin typeface="Arial"/>
                <a:cs typeface="Arial"/>
              </a:defRPr>
            </a:lvl1pPr>
            <a:lvl2pPr marL="0">
              <a:spcBef>
                <a:spcPts val="0"/>
              </a:spcBef>
              <a:buFontTx/>
              <a:buNone/>
              <a:defRPr sz="2800" b="1">
                <a:latin typeface="Arial"/>
                <a:cs typeface="Arial"/>
              </a:defRPr>
            </a:lvl2pPr>
            <a:lvl3pPr marL="0">
              <a:spcBef>
                <a:spcPts val="0"/>
              </a:spcBef>
              <a:buFontTx/>
              <a:buNone/>
              <a:defRPr sz="2800" b="1">
                <a:latin typeface="Arial"/>
                <a:cs typeface="Arial"/>
              </a:defRPr>
            </a:lvl3pPr>
            <a:lvl4pPr marL="0">
              <a:spcBef>
                <a:spcPts val="0"/>
              </a:spcBef>
              <a:buFontTx/>
              <a:buNone/>
              <a:defRPr sz="2800" b="1">
                <a:latin typeface="Arial"/>
                <a:cs typeface="Arial"/>
              </a:defRPr>
            </a:lvl4pPr>
            <a:lvl5pPr marL="0">
              <a:spcBef>
                <a:spcPts val="0"/>
              </a:spcBef>
              <a:buFontTx/>
              <a:buNone/>
              <a:defRPr sz="2800" b="1">
                <a:latin typeface="Arial"/>
                <a:cs typeface="Arial"/>
              </a:defRPr>
            </a:lvl5pPr>
          </a:lstStyle>
          <a:p>
            <a:pPr lvl="0"/>
            <a:r>
              <a:rPr lang="en-US"/>
              <a:t>Click to add subtitle</a:t>
            </a:r>
          </a:p>
        </p:txBody>
      </p:sp>
    </p:spTree>
    <p:extLst>
      <p:ext uri="{BB962C8B-B14F-4D97-AF65-F5344CB8AC3E}">
        <p14:creationId xmlns:p14="http://schemas.microsoft.com/office/powerpoint/2010/main" val="310999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27 Oct 2016</a:t>
            </a:r>
          </a:p>
        </p:txBody>
      </p:sp>
      <p:sp>
        <p:nvSpPr>
          <p:cNvPr id="8" name="Footer Placeholder 7"/>
          <p:cNvSpPr>
            <a:spLocks noGrp="1"/>
          </p:cNvSpPr>
          <p:nvPr>
            <p:ph type="ftr" sz="quarter" idx="11"/>
          </p:nvPr>
        </p:nvSpPr>
        <p:spPr/>
        <p:txBody>
          <a:bodyPr/>
          <a:lstStyle/>
          <a:p>
            <a:r>
              <a:rPr lang="en-US"/>
              <a:t>UNICEF_GAVI_dec2016</a:t>
            </a:r>
          </a:p>
        </p:txBody>
      </p:sp>
      <p:sp>
        <p:nvSpPr>
          <p:cNvPr id="9" name="Slide Number Placeholder 8"/>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302011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27 Oct 2016</a:t>
            </a:r>
          </a:p>
        </p:txBody>
      </p:sp>
      <p:sp>
        <p:nvSpPr>
          <p:cNvPr id="4" name="Footer Placeholder 3"/>
          <p:cNvSpPr>
            <a:spLocks noGrp="1"/>
          </p:cNvSpPr>
          <p:nvPr>
            <p:ph type="ftr" sz="quarter" idx="11"/>
          </p:nvPr>
        </p:nvSpPr>
        <p:spPr/>
        <p:txBody>
          <a:bodyPr/>
          <a:lstStyle/>
          <a:p>
            <a:r>
              <a:rPr lang="en-US"/>
              <a:t>UNICEF_GAVI_dec2016</a:t>
            </a:r>
          </a:p>
        </p:txBody>
      </p:sp>
      <p:sp>
        <p:nvSpPr>
          <p:cNvPr id="5" name="Slide Number Placeholder 4"/>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258717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27 Oct 2016</a:t>
            </a:r>
          </a:p>
        </p:txBody>
      </p:sp>
      <p:sp>
        <p:nvSpPr>
          <p:cNvPr id="3" name="Footer Placeholder 2"/>
          <p:cNvSpPr>
            <a:spLocks noGrp="1"/>
          </p:cNvSpPr>
          <p:nvPr>
            <p:ph type="ftr" sz="quarter" idx="11"/>
          </p:nvPr>
        </p:nvSpPr>
        <p:spPr/>
        <p:txBody>
          <a:bodyPr/>
          <a:lstStyle/>
          <a:p>
            <a:r>
              <a:rPr lang="en-US"/>
              <a:t>UNICEF_GAVI_dec2016</a:t>
            </a:r>
          </a:p>
        </p:txBody>
      </p:sp>
      <p:sp>
        <p:nvSpPr>
          <p:cNvPr id="4" name="Slide Number Placeholder 3"/>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86810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 Oct 2016</a:t>
            </a:r>
          </a:p>
        </p:txBody>
      </p:sp>
      <p:sp>
        <p:nvSpPr>
          <p:cNvPr id="6" name="Footer Placeholder 5"/>
          <p:cNvSpPr>
            <a:spLocks noGrp="1"/>
          </p:cNvSpPr>
          <p:nvPr>
            <p:ph type="ftr" sz="quarter" idx="11"/>
          </p:nvPr>
        </p:nvSpPr>
        <p:spPr/>
        <p:txBody>
          <a:bodyPr/>
          <a:lstStyle/>
          <a:p>
            <a:r>
              <a:rPr lang="en-US"/>
              <a:t>UNICEF_GAVI_dec2016</a:t>
            </a:r>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74549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 Oct 2016</a:t>
            </a:r>
          </a:p>
        </p:txBody>
      </p:sp>
      <p:sp>
        <p:nvSpPr>
          <p:cNvPr id="6" name="Footer Placeholder 5"/>
          <p:cNvSpPr>
            <a:spLocks noGrp="1"/>
          </p:cNvSpPr>
          <p:nvPr>
            <p:ph type="ftr" sz="quarter" idx="11"/>
          </p:nvPr>
        </p:nvSpPr>
        <p:spPr/>
        <p:txBody>
          <a:bodyPr/>
          <a:lstStyle/>
          <a:p>
            <a:r>
              <a:rPr lang="en-US"/>
              <a:t>UNICEF_GAVI_dec2016</a:t>
            </a:r>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103303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 Oct 2016</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UNICEF_GAVI_dec2016</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306C9-9015-2443-9079-7DD3ECAFD520}" type="slidenum">
              <a:rPr lang="en-US" smtClean="0"/>
              <a:t>‹#›</a:t>
            </a:fld>
            <a:endParaRPr lang="en-US"/>
          </a:p>
        </p:txBody>
      </p:sp>
    </p:spTree>
    <p:extLst>
      <p:ext uri="{BB962C8B-B14F-4D97-AF65-F5344CB8AC3E}">
        <p14:creationId xmlns:p14="http://schemas.microsoft.com/office/powerpoint/2010/main" val="137793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38B33F-9FED-2544-8D60-ECAEAEB3F6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A2F999-9776-F340-8EA6-62B984431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133AE-A6F5-2446-93AE-72D8AF9E87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 Oct 2016</a:t>
            </a:r>
          </a:p>
        </p:txBody>
      </p:sp>
      <p:sp>
        <p:nvSpPr>
          <p:cNvPr id="5" name="Footer Placeholder 4">
            <a:extLst>
              <a:ext uri="{FF2B5EF4-FFF2-40B4-BE49-F238E27FC236}">
                <a16:creationId xmlns:a16="http://schemas.microsoft.com/office/drawing/2014/main" id="{F5B323DC-7BDD-8D4B-AFCE-F1D4CDDDAD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UNICEF_GAVI_dec2016</a:t>
            </a:r>
          </a:p>
        </p:txBody>
      </p:sp>
      <p:sp>
        <p:nvSpPr>
          <p:cNvPr id="6" name="Slide Number Placeholder 5">
            <a:extLst>
              <a:ext uri="{FF2B5EF4-FFF2-40B4-BE49-F238E27FC236}">
                <a16:creationId xmlns:a16="http://schemas.microsoft.com/office/drawing/2014/main" id="{DB8C2CFB-CF56-DE48-A878-5D02FDF67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0B36B-D28A-A240-BCE1-A8766907B094}" type="slidenum">
              <a:rPr lang="en-US" smtClean="0"/>
              <a:t>‹#›</a:t>
            </a:fld>
            <a:endParaRPr lang="en-US"/>
          </a:p>
        </p:txBody>
      </p:sp>
    </p:spTree>
    <p:extLst>
      <p:ext uri="{BB962C8B-B14F-4D97-AF65-F5344CB8AC3E}">
        <p14:creationId xmlns:p14="http://schemas.microsoft.com/office/powerpoint/2010/main" val="7611977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7267" y="1263651"/>
            <a:ext cx="11145395" cy="5073856"/>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7" name="Rectangle 6"/>
          <p:cNvSpPr/>
          <p:nvPr/>
        </p:nvSpPr>
        <p:spPr>
          <a:xfrm>
            <a:off x="0" y="-1"/>
            <a:ext cx="12192000" cy="964669"/>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614"/>
            <a:endParaRPr lang="en-US" sz="1684">
              <a:solidFill>
                <a:srgbClr val="FFFFFF"/>
              </a:solidFill>
            </a:endParaRPr>
          </a:p>
        </p:txBody>
      </p:sp>
      <p:sp>
        <p:nvSpPr>
          <p:cNvPr id="2" name="Title Placeholder 1"/>
          <p:cNvSpPr>
            <a:spLocks noGrp="1"/>
          </p:cNvSpPr>
          <p:nvPr>
            <p:ph type="title"/>
          </p:nvPr>
        </p:nvSpPr>
        <p:spPr>
          <a:xfrm>
            <a:off x="616588" y="79264"/>
            <a:ext cx="11326235" cy="860985"/>
          </a:xfrm>
          <a:prstGeom prst="rect">
            <a:avLst/>
          </a:prstGeom>
        </p:spPr>
        <p:txBody>
          <a:bodyPr vert="horz" lIns="91440" tIns="45720" rIns="91440" bIns="45720" rtlCol="0" anchor="ctr">
            <a:normAutofit/>
          </a:bodyPr>
          <a:lstStyle/>
          <a:p>
            <a:r>
              <a:rPr lang="fr-CH"/>
              <a:t>Click to edit Master title style</a:t>
            </a:r>
            <a:endParaRPr lang="en-US"/>
          </a:p>
        </p:txBody>
      </p:sp>
    </p:spTree>
    <p:extLst>
      <p:ext uri="{BB962C8B-B14F-4D97-AF65-F5344CB8AC3E}">
        <p14:creationId xmlns:p14="http://schemas.microsoft.com/office/powerpoint/2010/main" val="134309282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sldNum="0" hdr="0" ftr="0" dt="0"/>
  <p:txStyles>
    <p:titleStyle>
      <a:lvl1pPr algn="l" defTabSz="427807" rtl="0" eaLnBrk="1" latinLnBrk="0" hangingPunct="1">
        <a:spcBef>
          <a:spcPct val="0"/>
        </a:spcBef>
        <a:buNone/>
        <a:defRPr sz="2995" b="1" kern="1200">
          <a:solidFill>
            <a:schemeClr val="bg1"/>
          </a:solidFill>
          <a:latin typeface="Arial"/>
          <a:ea typeface="+mj-ea"/>
          <a:cs typeface="Arial"/>
        </a:defRPr>
      </a:lvl1pPr>
    </p:titleStyle>
    <p:bodyStyle>
      <a:lvl1pPr marL="320855" indent="-320855" algn="l" defTabSz="427807" rtl="0" eaLnBrk="1" latinLnBrk="0" hangingPunct="1">
        <a:spcBef>
          <a:spcPct val="20000"/>
        </a:spcBef>
        <a:buFont typeface="Arial"/>
        <a:buChar char="•"/>
        <a:defRPr sz="2995" kern="1200">
          <a:solidFill>
            <a:schemeClr val="tx1"/>
          </a:solidFill>
          <a:latin typeface="Arial"/>
          <a:ea typeface="+mn-ea"/>
          <a:cs typeface="Arial"/>
        </a:defRPr>
      </a:lvl1pPr>
      <a:lvl2pPr marL="695186" indent="-267379" algn="l" defTabSz="427807" rtl="0" eaLnBrk="1" latinLnBrk="0" hangingPunct="1">
        <a:spcBef>
          <a:spcPct val="20000"/>
        </a:spcBef>
        <a:buFont typeface="Arial"/>
        <a:buChar char="–"/>
        <a:defRPr sz="2620" kern="1200">
          <a:solidFill>
            <a:schemeClr val="tx1"/>
          </a:solidFill>
          <a:latin typeface="Arial"/>
          <a:ea typeface="+mn-ea"/>
          <a:cs typeface="Arial"/>
        </a:defRPr>
      </a:lvl2pPr>
      <a:lvl3pPr marL="1069517" indent="-213903" algn="l" defTabSz="427807" rtl="0" eaLnBrk="1" latinLnBrk="0" hangingPunct="1">
        <a:spcBef>
          <a:spcPct val="20000"/>
        </a:spcBef>
        <a:buFont typeface="Arial"/>
        <a:buChar char="•"/>
        <a:defRPr sz="2246" kern="1200">
          <a:solidFill>
            <a:schemeClr val="tx1"/>
          </a:solidFill>
          <a:latin typeface="Arial"/>
          <a:ea typeface="+mn-ea"/>
          <a:cs typeface="Arial"/>
        </a:defRPr>
      </a:lvl3pPr>
      <a:lvl4pPr marL="1497323" indent="-213903" algn="l" defTabSz="427807" rtl="0" eaLnBrk="1" latinLnBrk="0" hangingPunct="1">
        <a:spcBef>
          <a:spcPct val="20000"/>
        </a:spcBef>
        <a:buFont typeface="Arial"/>
        <a:buChar char="–"/>
        <a:defRPr sz="1872" kern="1200">
          <a:solidFill>
            <a:schemeClr val="tx1"/>
          </a:solidFill>
          <a:latin typeface="Arial"/>
          <a:ea typeface="+mn-ea"/>
          <a:cs typeface="Arial"/>
        </a:defRPr>
      </a:lvl4pPr>
      <a:lvl5pPr marL="1925129" indent="-213903" algn="l" defTabSz="427807" rtl="0" eaLnBrk="1" latinLnBrk="0" hangingPunct="1">
        <a:spcBef>
          <a:spcPct val="20000"/>
        </a:spcBef>
        <a:buFont typeface="Arial"/>
        <a:buChar char="»"/>
        <a:defRPr sz="1872" kern="1200">
          <a:solidFill>
            <a:schemeClr val="tx1"/>
          </a:solidFill>
          <a:latin typeface="Arial"/>
          <a:ea typeface="+mn-ea"/>
          <a:cs typeface="Arial"/>
        </a:defRPr>
      </a:lvl5pPr>
      <a:lvl6pPr marL="2352936" indent="-213903" algn="l" defTabSz="427807" rtl="0" eaLnBrk="1" latinLnBrk="0" hangingPunct="1">
        <a:spcBef>
          <a:spcPct val="20000"/>
        </a:spcBef>
        <a:buFont typeface="Arial"/>
        <a:buChar char="•"/>
        <a:defRPr sz="1872" kern="1200">
          <a:solidFill>
            <a:schemeClr val="tx1"/>
          </a:solidFill>
          <a:latin typeface="+mn-lt"/>
          <a:ea typeface="+mn-ea"/>
          <a:cs typeface="+mn-cs"/>
        </a:defRPr>
      </a:lvl6pPr>
      <a:lvl7pPr marL="2780743" indent="-213903" algn="l" defTabSz="427807" rtl="0" eaLnBrk="1" latinLnBrk="0" hangingPunct="1">
        <a:spcBef>
          <a:spcPct val="20000"/>
        </a:spcBef>
        <a:buFont typeface="Arial"/>
        <a:buChar char="•"/>
        <a:defRPr sz="1872" kern="1200">
          <a:solidFill>
            <a:schemeClr val="tx1"/>
          </a:solidFill>
          <a:latin typeface="+mn-lt"/>
          <a:ea typeface="+mn-ea"/>
          <a:cs typeface="+mn-cs"/>
        </a:defRPr>
      </a:lvl7pPr>
      <a:lvl8pPr marL="3208550" indent="-213903" algn="l" defTabSz="427807" rtl="0" eaLnBrk="1" latinLnBrk="0" hangingPunct="1">
        <a:spcBef>
          <a:spcPct val="20000"/>
        </a:spcBef>
        <a:buFont typeface="Arial"/>
        <a:buChar char="•"/>
        <a:defRPr sz="1872" kern="1200">
          <a:solidFill>
            <a:schemeClr val="tx1"/>
          </a:solidFill>
          <a:latin typeface="+mn-lt"/>
          <a:ea typeface="+mn-ea"/>
          <a:cs typeface="+mn-cs"/>
        </a:defRPr>
      </a:lvl8pPr>
      <a:lvl9pPr marL="3636356" indent="-213903" algn="l" defTabSz="427807" rtl="0" eaLnBrk="1" latinLnBrk="0" hangingPunct="1">
        <a:spcBef>
          <a:spcPct val="20000"/>
        </a:spcBef>
        <a:buFont typeface="Arial"/>
        <a:buChar char="•"/>
        <a:defRPr sz="1872" kern="1200">
          <a:solidFill>
            <a:schemeClr val="tx1"/>
          </a:solidFill>
          <a:latin typeface="+mn-lt"/>
          <a:ea typeface="+mn-ea"/>
          <a:cs typeface="+mn-cs"/>
        </a:defRPr>
      </a:lvl9pPr>
    </p:bodyStyle>
    <p:otherStyle>
      <a:defPPr>
        <a:defRPr lang="en-US"/>
      </a:defPPr>
      <a:lvl1pPr marL="0" algn="l" defTabSz="427807" rtl="0" eaLnBrk="1" latinLnBrk="0" hangingPunct="1">
        <a:defRPr sz="1684" kern="1200">
          <a:solidFill>
            <a:schemeClr val="tx1"/>
          </a:solidFill>
          <a:latin typeface="+mn-lt"/>
          <a:ea typeface="+mn-ea"/>
          <a:cs typeface="+mn-cs"/>
        </a:defRPr>
      </a:lvl1pPr>
      <a:lvl2pPr marL="427807" algn="l" defTabSz="427807" rtl="0" eaLnBrk="1" latinLnBrk="0" hangingPunct="1">
        <a:defRPr sz="1684" kern="1200">
          <a:solidFill>
            <a:schemeClr val="tx1"/>
          </a:solidFill>
          <a:latin typeface="+mn-lt"/>
          <a:ea typeface="+mn-ea"/>
          <a:cs typeface="+mn-cs"/>
        </a:defRPr>
      </a:lvl2pPr>
      <a:lvl3pPr marL="855614" algn="l" defTabSz="427807" rtl="0" eaLnBrk="1" latinLnBrk="0" hangingPunct="1">
        <a:defRPr sz="1684" kern="1200">
          <a:solidFill>
            <a:schemeClr val="tx1"/>
          </a:solidFill>
          <a:latin typeface="+mn-lt"/>
          <a:ea typeface="+mn-ea"/>
          <a:cs typeface="+mn-cs"/>
        </a:defRPr>
      </a:lvl3pPr>
      <a:lvl4pPr marL="1283420" algn="l" defTabSz="427807" rtl="0" eaLnBrk="1" latinLnBrk="0" hangingPunct="1">
        <a:defRPr sz="1684" kern="1200">
          <a:solidFill>
            <a:schemeClr val="tx1"/>
          </a:solidFill>
          <a:latin typeface="+mn-lt"/>
          <a:ea typeface="+mn-ea"/>
          <a:cs typeface="+mn-cs"/>
        </a:defRPr>
      </a:lvl4pPr>
      <a:lvl5pPr marL="1711226" algn="l" defTabSz="427807" rtl="0" eaLnBrk="1" latinLnBrk="0" hangingPunct="1">
        <a:defRPr sz="1684" kern="1200">
          <a:solidFill>
            <a:schemeClr val="tx1"/>
          </a:solidFill>
          <a:latin typeface="+mn-lt"/>
          <a:ea typeface="+mn-ea"/>
          <a:cs typeface="+mn-cs"/>
        </a:defRPr>
      </a:lvl5pPr>
      <a:lvl6pPr marL="2139033" algn="l" defTabSz="427807" rtl="0" eaLnBrk="1" latinLnBrk="0" hangingPunct="1">
        <a:defRPr sz="1684" kern="1200">
          <a:solidFill>
            <a:schemeClr val="tx1"/>
          </a:solidFill>
          <a:latin typeface="+mn-lt"/>
          <a:ea typeface="+mn-ea"/>
          <a:cs typeface="+mn-cs"/>
        </a:defRPr>
      </a:lvl6pPr>
      <a:lvl7pPr marL="2566840" algn="l" defTabSz="427807" rtl="0" eaLnBrk="1" latinLnBrk="0" hangingPunct="1">
        <a:defRPr sz="1684" kern="1200">
          <a:solidFill>
            <a:schemeClr val="tx1"/>
          </a:solidFill>
          <a:latin typeface="+mn-lt"/>
          <a:ea typeface="+mn-ea"/>
          <a:cs typeface="+mn-cs"/>
        </a:defRPr>
      </a:lvl7pPr>
      <a:lvl8pPr marL="2994646" algn="l" defTabSz="427807" rtl="0" eaLnBrk="1" latinLnBrk="0" hangingPunct="1">
        <a:defRPr sz="1684" kern="1200">
          <a:solidFill>
            <a:schemeClr val="tx1"/>
          </a:solidFill>
          <a:latin typeface="+mn-lt"/>
          <a:ea typeface="+mn-ea"/>
          <a:cs typeface="+mn-cs"/>
        </a:defRPr>
      </a:lvl8pPr>
      <a:lvl9pPr marL="3422453" algn="l" defTabSz="427807" rtl="0" eaLnBrk="1" latinLnBrk="0" hangingPunct="1">
        <a:defRPr sz="16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unicef.org/documents/coronavirus-disease-focus-group-discussion-guide-communities" TargetMode="External"/><Relationship Id="rId13" Type="http://schemas.openxmlformats.org/officeDocument/2006/relationships/hyperlink" Target="https://www.unocha.org/sites/unocha/files/Global-Humanitarian-Response-Plan-COVID-19.pdf" TargetMode="External"/><Relationship Id="rId3" Type="http://schemas.openxmlformats.org/officeDocument/2006/relationships/hyperlink" Target="https://app.powerbi.com/groups/me/apps/dc968a84-40a8-4744-b7e9-a1cbdd98a59d/reports/e97948d7-05f2-4c71-b9d2-c1e7cc6f24bd/ReportSection?chromeless=1" TargetMode="External"/><Relationship Id="rId7" Type="http://schemas.openxmlformats.org/officeDocument/2006/relationships/hyperlink" Target="https://drive.google.com/file/d/1zoWt4Op_1HgS-oTqsakUKtpoABaGvmtz/view" TargetMode="External"/><Relationship Id="rId12" Type="http://schemas.openxmlformats.org/officeDocument/2006/relationships/hyperlink" Target="https://www.who.int/docs/default-source/coronaviruse/srp-04022020.pdf" TargetMode="External"/><Relationship Id="rId2" Type="http://schemas.openxmlformats.org/officeDocument/2006/relationships/hyperlink" Target="https://unicef.sharepoint.com/:w:/r/sites/DOC/_layouts/15/Doc.aspx?sourcedoc=%7BE0AB5470-5AC6-43E2-80FF-C31888126F2E%7D&amp;file=RCCE%20Indicators%20for%20COVID%20SitReps%20-%20Step-by-Step%20Guidance%20for%20Social%20Media%20and%20Web.docx&amp;action=default&amp;mobileredirect=true&amp;cid=8cc0c848-e9bc-4c9e-b96d-a54c34116152" TargetMode="External"/><Relationship Id="rId1" Type="http://schemas.openxmlformats.org/officeDocument/2006/relationships/slideLayout" Target="../slideLayouts/slideLayout7.xml"/><Relationship Id="rId6" Type="http://schemas.openxmlformats.org/officeDocument/2006/relationships/hyperlink" Target="https://www.who.int/publications-detail/risk-communication-and-community-engagement-(rcce)-action-plan-guidance" TargetMode="External"/><Relationship Id="rId11" Type="http://schemas.openxmlformats.org/officeDocument/2006/relationships/hyperlink" Target="https://docs.google.com/document/d/166fL8UrCA1HRdDx1Xxn_8z4Mcj2ZRW2Wj8QNJmNO7pI/edit" TargetMode="External"/><Relationship Id="rId5" Type="http://schemas.openxmlformats.org/officeDocument/2006/relationships/hyperlink" Target="https://www.unicef.org/appeals/covid-2019.html" TargetMode="External"/><Relationship Id="rId15" Type="http://schemas.openxmlformats.org/officeDocument/2006/relationships/hyperlink" Target="https://www.unicef.org/mena/reports/community-engagement-standards" TargetMode="External"/><Relationship Id="rId10" Type="http://schemas.openxmlformats.org/officeDocument/2006/relationships/hyperlink" Target="https://drive.google.com/file/d/14ET118AJn7yxyMcvlpR9SY9cWVNvzSCz/view" TargetMode="External"/><Relationship Id="rId4" Type="http://schemas.openxmlformats.org/officeDocument/2006/relationships/hyperlink" Target="https://www.unicef.org/appeals/Novel%20Coronavirus_sitreps.html" TargetMode="External"/><Relationship Id="rId9" Type="http://schemas.openxmlformats.org/officeDocument/2006/relationships/hyperlink" Target="http://www.shongjog.org.bd/resources/i/?id=3fbabc7a-64b3-4274-a481-6c9de802abff" TargetMode="External"/><Relationship Id="rId14" Type="http://schemas.openxmlformats.org/officeDocument/2006/relationships/hyperlink" Target="https://ieg.worldbankgroup.org/blog/mande-covid19"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mailto:cbrooks@unicef.org" TargetMode="External"/><Relationship Id="rId3" Type="http://schemas.openxmlformats.org/officeDocument/2006/relationships/hyperlink" Target="mailto:ehaq@unicef.org" TargetMode="External"/><Relationship Id="rId7" Type="http://schemas.openxmlformats.org/officeDocument/2006/relationships/hyperlink" Target="mailto:rapidpro@unicef.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xge@unicef.org" TargetMode="External"/><Relationship Id="rId11" Type="http://schemas.openxmlformats.org/officeDocument/2006/relationships/image" Target="../media/image6.png"/><Relationship Id="rId5" Type="http://schemas.openxmlformats.org/officeDocument/2006/relationships/hyperlink" Target="mailto:nvaccarezza@unicef.org" TargetMode="External"/><Relationship Id="rId10" Type="http://schemas.openxmlformats.org/officeDocument/2006/relationships/hyperlink" Target="mailto:nividathomas@gmail.com" TargetMode="External"/><Relationship Id="rId4" Type="http://schemas.openxmlformats.org/officeDocument/2006/relationships/hyperlink" Target="mailto:relessawi@unicef.org" TargetMode="External"/><Relationship Id="rId9" Type="http://schemas.openxmlformats.org/officeDocument/2006/relationships/hyperlink" Target="mailto:lmarkle@unicef.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14057"/>
          <a:stretch/>
        </p:blipFill>
        <p:spPr>
          <a:xfrm>
            <a:off x="0" y="-20071"/>
            <a:ext cx="12192000" cy="6898141"/>
          </a:xfrm>
          <a:prstGeom prst="rect">
            <a:avLst/>
          </a:prstGeom>
        </p:spPr>
      </p:pic>
      <p:sp>
        <p:nvSpPr>
          <p:cNvPr id="7" name="Rectangle 6"/>
          <p:cNvSpPr/>
          <p:nvPr/>
        </p:nvSpPr>
        <p:spPr>
          <a:xfrm>
            <a:off x="10103370" y="6388160"/>
            <a:ext cx="2088631" cy="415498"/>
          </a:xfrm>
          <a:prstGeom prst="rect">
            <a:avLst/>
          </a:prstGeom>
        </p:spPr>
        <p:txBody>
          <a:bodyPr wrap="square" anchor="t">
            <a:spAutoFit/>
          </a:bodyPr>
          <a:lstStyle/>
          <a:p>
            <a:r>
              <a:rPr lang="en-US" sz="1050">
                <a:solidFill>
                  <a:schemeClr val="bg1"/>
                </a:solidFill>
              </a:rPr>
              <a:t>©</a:t>
            </a:r>
            <a:r>
              <a:rPr lang="en-US" sz="1050">
                <a:solidFill>
                  <a:schemeClr val="bg1"/>
                </a:solidFill>
                <a:ea typeface="+mn-lt"/>
                <a:cs typeface="+mn-lt"/>
              </a:rPr>
              <a:t> UNICEF/UNI317998/</a:t>
            </a:r>
            <a:r>
              <a:rPr lang="en-US" sz="1050" err="1">
                <a:solidFill>
                  <a:schemeClr val="bg1"/>
                </a:solidFill>
                <a:ea typeface="+mn-lt"/>
                <a:cs typeface="+mn-lt"/>
              </a:rPr>
              <a:t>Choufany</a:t>
            </a:r>
            <a:endParaRPr lang="en-US" sz="933">
              <a:solidFill>
                <a:schemeClr val="bg1"/>
              </a:solidFill>
            </a:endParaRPr>
          </a:p>
          <a:p>
            <a:endParaRPr lang="en-US" sz="1050">
              <a:solidFill>
                <a:schemeClr val="bg1"/>
              </a:solidFill>
              <a:cs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241" y="5172087"/>
            <a:ext cx="1691287" cy="1691287"/>
          </a:xfrm>
          <a:prstGeom prst="rect">
            <a:avLst/>
          </a:prstGeom>
        </p:spPr>
      </p:pic>
      <p:sp>
        <p:nvSpPr>
          <p:cNvPr id="10" name="Title 1"/>
          <p:cNvSpPr txBox="1">
            <a:spLocks/>
          </p:cNvSpPr>
          <p:nvPr/>
        </p:nvSpPr>
        <p:spPr>
          <a:xfrm>
            <a:off x="313266" y="570124"/>
            <a:ext cx="7976295" cy="2138180"/>
          </a:xfrm>
          <a:prstGeom prst="rect">
            <a:avLst/>
          </a:prstGeom>
        </p:spPr>
        <p:txBody>
          <a:bodyPr lIns="0" tIns="0" rIns="0" bIns="0" anchor="t"/>
          <a:lstStyle>
            <a:lvl1pPr algn="l" defTabSz="685800" rtl="0" eaLnBrk="1" latinLnBrk="0" hangingPunct="1">
              <a:lnSpc>
                <a:spcPct val="90000"/>
              </a:lnSpc>
              <a:spcBef>
                <a:spcPct val="0"/>
              </a:spcBef>
              <a:buNone/>
              <a:defRPr sz="3400" kern="1200">
                <a:solidFill>
                  <a:srgbClr val="0099FF"/>
                </a:solidFill>
                <a:latin typeface="+mj-lt"/>
                <a:ea typeface="+mj-ea"/>
                <a:cs typeface="+mj-cs"/>
              </a:defRPr>
            </a:lvl1pPr>
          </a:lstStyle>
          <a:p>
            <a:r>
              <a:rPr lang="de-DE" sz="4000" b="1">
                <a:solidFill>
                  <a:schemeClr val="bg1"/>
                </a:solidFill>
                <a:effectLst>
                  <a:outerShdw blurRad="38100" dist="38100" dir="2700000" algn="tl">
                    <a:srgbClr val="000000">
                      <a:alpha val="43137"/>
                    </a:srgbClr>
                  </a:outerShdw>
                </a:effectLst>
                <a:latin typeface="Arial"/>
                <a:cs typeface="Arial"/>
              </a:rPr>
              <a:t>Webinar</a:t>
            </a:r>
            <a:endParaRPr lang="en-US">
              <a:solidFill>
                <a:schemeClr val="bg1"/>
              </a:solidFill>
              <a:latin typeface="Calibri Light"/>
              <a:cs typeface="Calibri Light"/>
            </a:endParaRPr>
          </a:p>
          <a:p>
            <a:r>
              <a:rPr lang="de-DE" sz="4000" b="1">
                <a:solidFill>
                  <a:schemeClr val="bg1"/>
                </a:solidFill>
                <a:effectLst>
                  <a:outerShdw blurRad="38100" dist="38100" dir="2700000" algn="tl">
                    <a:srgbClr val="000000">
                      <a:alpha val="43137"/>
                    </a:srgbClr>
                  </a:outerShdw>
                </a:effectLst>
                <a:latin typeface="Arial"/>
                <a:cs typeface="Arial"/>
              </a:rPr>
              <a:t>RCCE Indicators for the </a:t>
            </a:r>
            <a:endParaRPr lang="en-US">
              <a:solidFill>
                <a:schemeClr val="bg1"/>
              </a:solidFill>
              <a:latin typeface="Calibri Light"/>
              <a:cs typeface="Calibri Light"/>
            </a:endParaRPr>
          </a:p>
          <a:p>
            <a:r>
              <a:rPr lang="de-DE" sz="4000" b="1">
                <a:solidFill>
                  <a:schemeClr val="bg1"/>
                </a:solidFill>
                <a:effectLst>
                  <a:outerShdw blurRad="38100" dist="38100" dir="2700000" algn="tl">
                    <a:srgbClr val="000000">
                      <a:alpha val="43137"/>
                    </a:srgbClr>
                  </a:outerShdw>
                </a:effectLst>
                <a:latin typeface="Arial"/>
                <a:cs typeface="Arial"/>
              </a:rPr>
              <a:t>COVID-19 response</a:t>
            </a:r>
            <a:endParaRPr lang="en-US">
              <a:solidFill>
                <a:schemeClr val="bg1"/>
              </a:solidFill>
              <a:cs typeface="Calibri Light"/>
            </a:endParaRPr>
          </a:p>
        </p:txBody>
      </p:sp>
      <p:sp>
        <p:nvSpPr>
          <p:cNvPr id="12" name="Content Placeholder 2"/>
          <p:cNvSpPr txBox="1">
            <a:spLocks/>
          </p:cNvSpPr>
          <p:nvPr/>
        </p:nvSpPr>
        <p:spPr>
          <a:xfrm>
            <a:off x="849433" y="1718726"/>
            <a:ext cx="5080911" cy="473081"/>
          </a:xfrm>
          <a:prstGeom prst="rect">
            <a:avLst/>
          </a:prstGeom>
        </p:spPr>
        <p:txBody>
          <a:bodyPr vert="horz" lIns="0" tIns="0" rIns="0" bIns="0" rtlCol="0" anchor="ctr"/>
          <a:lstStyle>
            <a:defPPr>
              <a:defRPr lang="en-US"/>
            </a:defPPr>
            <a:lvl1pPr marL="0" indent="0" algn="l" defTabSz="685800" rtl="0" eaLnBrk="1" latinLnBrk="0" hangingPunct="1">
              <a:buNone/>
              <a:defRPr sz="1800" kern="1200">
                <a:solidFill>
                  <a:srgbClr val="FFFFFF"/>
                </a:solidFill>
                <a:latin typeface="+mn-lt"/>
                <a:ea typeface="+mn-ea"/>
                <a:cs typeface="+mn-cs"/>
              </a:defRPr>
            </a:lvl1pPr>
            <a:lvl2pPr marL="342900" algn="l" defTabSz="685800" rtl="0" eaLnBrk="1" latinLnBrk="0" hangingPunct="1">
              <a:defRPr sz="2400" kern="1200">
                <a:solidFill>
                  <a:schemeClr val="tx1"/>
                </a:solidFill>
                <a:latin typeface="+mn-lt"/>
                <a:ea typeface="+mn-ea"/>
                <a:cs typeface="+mn-cs"/>
              </a:defRPr>
            </a:lvl2pPr>
            <a:lvl3pPr marL="685800" algn="l" defTabSz="685800" rtl="0" eaLnBrk="1" latinLnBrk="0" hangingPunct="1">
              <a:defRPr sz="2400" kern="1200">
                <a:solidFill>
                  <a:schemeClr val="tx1"/>
                </a:solidFill>
                <a:latin typeface="+mn-lt"/>
                <a:ea typeface="+mn-ea"/>
                <a:cs typeface="+mn-cs"/>
              </a:defRPr>
            </a:lvl3pPr>
            <a:lvl4pPr marL="1028700" algn="l" defTabSz="685800" rtl="0" eaLnBrk="1" latinLnBrk="0" hangingPunct="1">
              <a:defRPr sz="2400" kern="1200">
                <a:solidFill>
                  <a:schemeClr val="tx1"/>
                </a:solidFill>
                <a:latin typeface="+mn-lt"/>
                <a:ea typeface="+mn-ea"/>
                <a:cs typeface="+mn-cs"/>
              </a:defRPr>
            </a:lvl4pPr>
            <a:lvl5pPr marL="1371600" algn="l" defTabSz="685800" rtl="0" eaLnBrk="1" latinLnBrk="0" hangingPunct="1">
              <a:defRPr sz="24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fr-CH" sz="1867">
              <a:latin typeface="Arial" charset="0"/>
              <a:ea typeface="Arial" charset="0"/>
              <a:cs typeface="Arial" charset="0"/>
            </a:endParaRPr>
          </a:p>
        </p:txBody>
      </p:sp>
      <p:sp>
        <p:nvSpPr>
          <p:cNvPr id="2" name="Rectangle 1">
            <a:extLst>
              <a:ext uri="{FF2B5EF4-FFF2-40B4-BE49-F238E27FC236}">
                <a16:creationId xmlns:a16="http://schemas.microsoft.com/office/drawing/2014/main" id="{B4609CA2-9C25-4C62-91F1-DB56ABE30F5C}"/>
              </a:ext>
            </a:extLst>
          </p:cNvPr>
          <p:cNvSpPr/>
          <p:nvPr/>
        </p:nvSpPr>
        <p:spPr>
          <a:xfrm>
            <a:off x="313265" y="1849675"/>
            <a:ext cx="4829846" cy="646331"/>
          </a:xfrm>
          <a:prstGeom prst="rect">
            <a:avLst/>
          </a:prstGeom>
        </p:spPr>
        <p:txBody>
          <a:bodyPr wrap="square" anchor="t">
            <a:spAutoFit/>
          </a:bodyPr>
          <a:lstStyle/>
          <a:p>
            <a:endParaRPr lang="de-DE">
              <a:solidFill>
                <a:schemeClr val="bg1"/>
              </a:solidFill>
              <a:latin typeface="Arial"/>
              <a:cs typeface="Arial"/>
            </a:endParaRPr>
          </a:p>
          <a:p>
            <a:r>
              <a:rPr lang="de-DE">
                <a:solidFill>
                  <a:schemeClr val="bg1"/>
                </a:solidFill>
                <a:latin typeface="Arial"/>
                <a:cs typeface="Arial"/>
              </a:rPr>
              <a:t>10 June 2020</a:t>
            </a:r>
          </a:p>
        </p:txBody>
      </p:sp>
    </p:spTree>
    <p:extLst>
      <p:ext uri="{BB962C8B-B14F-4D97-AF65-F5344CB8AC3E}">
        <p14:creationId xmlns:p14="http://schemas.microsoft.com/office/powerpoint/2010/main" val="89052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A0A473-6099-4AAD-8C95-DFF1F5B25C13}"/>
              </a:ext>
            </a:extLst>
          </p:cNvPr>
          <p:cNvSpPr txBox="1">
            <a:spLocks/>
          </p:cNvSpPr>
          <p:nvPr/>
        </p:nvSpPr>
        <p:spPr>
          <a:xfrm>
            <a:off x="442472" y="488748"/>
            <a:ext cx="10279064" cy="535283"/>
          </a:xfrm>
          <a:prstGeom prst="rect">
            <a:avLst/>
          </a:prstGeom>
        </p:spPr>
        <p:txBody>
          <a:bodyPr lIns="0" tIns="0" rIns="0" bIns="0" anchor="t"/>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b="1">
                <a:solidFill>
                  <a:srgbClr val="00AEEF"/>
                </a:solidFill>
                <a:latin typeface="Arial"/>
                <a:ea typeface="Arial" charset="0"/>
                <a:cs typeface="Arial"/>
              </a:rPr>
              <a:t>Traditional Media</a:t>
            </a:r>
            <a:endParaRPr lang="en-US" b="1">
              <a:solidFill>
                <a:srgbClr val="00AEEF"/>
              </a:solidFill>
              <a:latin typeface="Arial"/>
              <a:ea typeface="Arial" charset="0"/>
              <a:cs typeface="Arial" charset="0"/>
            </a:endParaRPr>
          </a:p>
        </p:txBody>
      </p:sp>
      <p:pic>
        <p:nvPicPr>
          <p:cNvPr id="23" name="Picture 22">
            <a:extLst>
              <a:ext uri="{FF2B5EF4-FFF2-40B4-BE49-F238E27FC236}">
                <a16:creationId xmlns:a16="http://schemas.microsoft.com/office/drawing/2014/main" id="{698C6054-DBF4-4608-B459-2855B00AC7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graphicFrame>
        <p:nvGraphicFramePr>
          <p:cNvPr id="8" name="Table 2">
            <a:extLst>
              <a:ext uri="{FF2B5EF4-FFF2-40B4-BE49-F238E27FC236}">
                <a16:creationId xmlns:a16="http://schemas.microsoft.com/office/drawing/2014/main" id="{F47CCB7B-886E-4070-8BBE-E56D0E742671}"/>
              </a:ext>
            </a:extLst>
          </p:cNvPr>
          <p:cNvGraphicFramePr>
            <a:graphicFrameLocks noGrp="1"/>
          </p:cNvGraphicFramePr>
          <p:nvPr>
            <p:extLst>
              <p:ext uri="{D42A27DB-BD31-4B8C-83A1-F6EECF244321}">
                <p14:modId xmlns:p14="http://schemas.microsoft.com/office/powerpoint/2010/main" val="4021087185"/>
              </p:ext>
            </p:extLst>
          </p:nvPr>
        </p:nvGraphicFramePr>
        <p:xfrm>
          <a:off x="444500" y="1257300"/>
          <a:ext cx="10890248" cy="1447800"/>
        </p:xfrm>
        <a:graphic>
          <a:graphicData uri="http://schemas.openxmlformats.org/drawingml/2006/table">
            <a:tbl>
              <a:tblPr firstRow="1">
                <a:tableStyleId>{5C22544A-7EE6-4342-B048-85BDC9FD1C3A}</a:tableStyleId>
              </a:tblPr>
              <a:tblGrid>
                <a:gridCol w="2722562">
                  <a:extLst>
                    <a:ext uri="{9D8B030D-6E8A-4147-A177-3AD203B41FA5}">
                      <a16:colId xmlns:a16="http://schemas.microsoft.com/office/drawing/2014/main" val="188743153"/>
                    </a:ext>
                  </a:extLst>
                </a:gridCol>
                <a:gridCol w="2722562">
                  <a:extLst>
                    <a:ext uri="{9D8B030D-6E8A-4147-A177-3AD203B41FA5}">
                      <a16:colId xmlns:a16="http://schemas.microsoft.com/office/drawing/2014/main" val="173365600"/>
                    </a:ext>
                  </a:extLst>
                </a:gridCol>
                <a:gridCol w="2722562">
                  <a:extLst>
                    <a:ext uri="{9D8B030D-6E8A-4147-A177-3AD203B41FA5}">
                      <a16:colId xmlns:a16="http://schemas.microsoft.com/office/drawing/2014/main" val="3740545243"/>
                    </a:ext>
                  </a:extLst>
                </a:gridCol>
                <a:gridCol w="2722562">
                  <a:extLst>
                    <a:ext uri="{9D8B030D-6E8A-4147-A177-3AD203B41FA5}">
                      <a16:colId xmlns:a16="http://schemas.microsoft.com/office/drawing/2014/main" val="466112774"/>
                    </a:ext>
                  </a:extLst>
                </a:gridCol>
              </a:tblGrid>
              <a:tr h="381000">
                <a:tc>
                  <a:txBody>
                    <a:bodyPr/>
                    <a:lstStyle/>
                    <a:p>
                      <a:r>
                        <a:rPr lang="en-US"/>
                        <a:t>MEDIA TYPE</a:t>
                      </a:r>
                    </a:p>
                  </a:txBody>
                  <a:tcPr>
                    <a:solidFill>
                      <a:srgbClr val="4BBAFF"/>
                    </a:solidFill>
                  </a:tcPr>
                </a:tc>
                <a:tc>
                  <a:txBody>
                    <a:bodyPr/>
                    <a:lstStyle/>
                    <a:p>
                      <a:pPr lvl="0">
                        <a:buNone/>
                      </a:pPr>
                      <a:r>
                        <a:rPr lang="en-US"/>
                        <a:t>REACH</a:t>
                      </a:r>
                    </a:p>
                  </a:txBody>
                  <a:tcPr>
                    <a:solidFill>
                      <a:srgbClr val="4BBAFF"/>
                    </a:solidFill>
                  </a:tcPr>
                </a:tc>
                <a:tc>
                  <a:txBody>
                    <a:bodyPr/>
                    <a:lstStyle/>
                    <a:p>
                      <a:pPr lvl="0">
                        <a:buNone/>
                      </a:pPr>
                      <a:r>
                        <a:rPr lang="en-US" sz="1800" b="1" i="0" u="none" strike="noStrike" noProof="0">
                          <a:latin typeface="Calibri"/>
                        </a:rPr>
                        <a:t>ENGAGEMENT</a:t>
                      </a:r>
                    </a:p>
                  </a:txBody>
                  <a:tcPr>
                    <a:solidFill>
                      <a:srgbClr val="4BBAFF"/>
                    </a:solidFill>
                  </a:tcPr>
                </a:tc>
                <a:tc>
                  <a:txBody>
                    <a:bodyPr/>
                    <a:lstStyle/>
                    <a:p>
                      <a:pPr lvl="0">
                        <a:buNone/>
                      </a:pPr>
                      <a:r>
                        <a:rPr lang="en-US" sz="1800" b="1" i="0" u="none" strike="noStrike" noProof="0">
                          <a:latin typeface="Calibri"/>
                        </a:rPr>
                        <a:t>FEEDBACK</a:t>
                      </a:r>
                      <a:endParaRPr lang="en-US"/>
                    </a:p>
                  </a:txBody>
                  <a:tcPr>
                    <a:solidFill>
                      <a:srgbClr val="4BBAFF"/>
                    </a:solidFill>
                  </a:tcPr>
                </a:tc>
                <a:extLst>
                  <a:ext uri="{0D108BD9-81ED-4DB2-BD59-A6C34878D82A}">
                    <a16:rowId xmlns:a16="http://schemas.microsoft.com/office/drawing/2014/main" val="747849493"/>
                  </a:ext>
                </a:extLst>
              </a:tr>
              <a:tr h="1066800">
                <a:tc>
                  <a:txBody>
                    <a:bodyPr/>
                    <a:lstStyle/>
                    <a:p>
                      <a:pPr algn="l"/>
                      <a:r>
                        <a:rPr lang="en-US" sz="2000"/>
                        <a:t>Traditional Media</a:t>
                      </a:r>
                      <a:endParaRPr lang="en-US" sz="2000" i="1"/>
                    </a:p>
                    <a:p>
                      <a:pPr lvl="0">
                        <a:buNone/>
                      </a:pPr>
                      <a:r>
                        <a:rPr lang="en-US" sz="1200" b="0" i="1" u="none" strike="noStrike" noProof="0">
                          <a:latin typeface="Calibri"/>
                        </a:rPr>
                        <a:t>Including TV, radio, online and print media </a:t>
                      </a:r>
                      <a:endParaRPr lang="en-US" sz="1200" i="1"/>
                    </a:p>
                  </a:txBody>
                  <a:tcPr>
                    <a:solidFill>
                      <a:schemeClr val="accent1">
                        <a:lumMod val="20000"/>
                        <a:lumOff val="80000"/>
                      </a:schemeClr>
                    </a:solidFill>
                  </a:tcPr>
                </a:tc>
                <a:tc>
                  <a:txBody>
                    <a:bodyPr/>
                    <a:lstStyle/>
                    <a:p>
                      <a:r>
                        <a:rPr lang="en-US" sz="1600"/>
                        <a:t># of people reached through TV/radio/print/online news</a:t>
                      </a:r>
                    </a:p>
                  </a:txBody>
                  <a:tcPr>
                    <a:solidFill>
                      <a:schemeClr val="accent1">
                        <a:lumMod val="20000"/>
                        <a:lumOff val="80000"/>
                      </a:schemeClr>
                    </a:solidFill>
                  </a:tcPr>
                </a:tc>
                <a:tc>
                  <a:txBody>
                    <a:bodyPr/>
                    <a:lstStyle/>
                    <a:p>
                      <a:pPr lvl="0">
                        <a:buNone/>
                      </a:pPr>
                      <a:r>
                        <a:rPr lang="en-US" sz="1600" b="0" i="0" u="none" strike="noStrike" noProof="0">
                          <a:latin typeface="+mn-lt"/>
                        </a:rPr>
                        <a:t># of people engaged through interactive radio and TV platforms/programs</a:t>
                      </a:r>
                      <a:r>
                        <a:rPr lang="en-US" sz="1600" b="0" i="0" u="none" strike="noStrike" noProof="0">
                          <a:solidFill>
                            <a:srgbClr val="FF0000"/>
                          </a:solidFill>
                          <a:latin typeface="+mn-lt"/>
                        </a:rPr>
                        <a:t> </a:t>
                      </a:r>
                    </a:p>
                  </a:txBody>
                  <a:tcPr>
                    <a:solidFill>
                      <a:schemeClr val="accent1">
                        <a:lumMod val="20000"/>
                        <a:lumOff val="80000"/>
                      </a:schemeClr>
                    </a:solidFill>
                  </a:tcPr>
                </a:tc>
                <a:tc>
                  <a:txBody>
                    <a:bodyPr/>
                    <a:lstStyle/>
                    <a:p>
                      <a:r>
                        <a:rPr lang="en-US" sz="1600"/>
                        <a:t>Context-specific and locally decided indicators on closing the feedback loop and available support services</a:t>
                      </a:r>
                    </a:p>
                  </a:txBody>
                  <a:tcPr>
                    <a:solidFill>
                      <a:schemeClr val="accent1">
                        <a:lumMod val="20000"/>
                        <a:lumOff val="80000"/>
                      </a:schemeClr>
                    </a:solidFill>
                  </a:tcPr>
                </a:tc>
                <a:extLst>
                  <a:ext uri="{0D108BD9-81ED-4DB2-BD59-A6C34878D82A}">
                    <a16:rowId xmlns:a16="http://schemas.microsoft.com/office/drawing/2014/main" val="888382930"/>
                  </a:ext>
                </a:extLst>
              </a:tr>
            </a:tbl>
          </a:graphicData>
        </a:graphic>
      </p:graphicFrame>
      <p:sp>
        <p:nvSpPr>
          <p:cNvPr id="9" name="TextBox 8">
            <a:extLst>
              <a:ext uri="{FF2B5EF4-FFF2-40B4-BE49-F238E27FC236}">
                <a16:creationId xmlns:a16="http://schemas.microsoft.com/office/drawing/2014/main" id="{94C2F376-FE18-494D-B77F-47D2346BA4B3}"/>
              </a:ext>
            </a:extLst>
          </p:cNvPr>
          <p:cNvSpPr txBox="1"/>
          <p:nvPr/>
        </p:nvSpPr>
        <p:spPr>
          <a:xfrm>
            <a:off x="505972" y="3082003"/>
            <a:ext cx="6799576" cy="3462486"/>
          </a:xfrm>
          <a:prstGeom prst="rect">
            <a:avLst/>
          </a:prstGeom>
          <a:ln w="19050">
            <a:solidFill>
              <a:srgbClr val="4BBA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4BBAFF"/>
                </a:solidFill>
              </a:rPr>
              <a:t>Key considerations:</a:t>
            </a:r>
          </a:p>
          <a:p>
            <a:pPr marL="285750" indent="-285750">
              <a:spcBef>
                <a:spcPts val="600"/>
              </a:spcBef>
              <a:buFont typeface="Arial" panose="020B0604020202020204" pitchFamily="34" charset="0"/>
              <a:buChar char="•"/>
            </a:pPr>
            <a:r>
              <a:rPr lang="en-US" sz="1600" b="1">
                <a:ea typeface="+mn-lt"/>
                <a:cs typeface="+mn-lt"/>
              </a:rPr>
              <a:t>Getting reliable data on traditional media - particularly TV viewership and radio listenership – is a challenge in many countries. </a:t>
            </a:r>
            <a:r>
              <a:rPr lang="en-US" sz="1600">
                <a:ea typeface="+mn-lt"/>
                <a:cs typeface="+mn-lt"/>
              </a:rPr>
              <a:t>Here are some tips:</a:t>
            </a:r>
          </a:p>
          <a:p>
            <a:pPr marL="285750" indent="-285750">
              <a:spcBef>
                <a:spcPts val="600"/>
              </a:spcBef>
              <a:buFont typeface="Arial" panose="020B0604020202020204" pitchFamily="34" charset="0"/>
              <a:buChar char="•"/>
            </a:pPr>
            <a:r>
              <a:rPr lang="en-US" sz="1600" b="1">
                <a:ea typeface="+mn-lt"/>
                <a:cs typeface="+mn-lt"/>
              </a:rPr>
              <a:t>For print and online news, </a:t>
            </a:r>
            <a:r>
              <a:rPr lang="en-US" sz="1600">
                <a:ea typeface="+mn-lt"/>
                <a:cs typeface="+mn-lt"/>
              </a:rPr>
              <a:t>monitoring tools such as LexisNexis </a:t>
            </a:r>
            <a:r>
              <a:rPr lang="en-US" sz="1600" err="1">
                <a:ea typeface="+mn-lt"/>
                <a:cs typeface="+mn-lt"/>
              </a:rPr>
              <a:t>Newsdesk</a:t>
            </a:r>
            <a:r>
              <a:rPr lang="en-US" sz="1600">
                <a:ea typeface="+mn-lt"/>
                <a:cs typeface="+mn-lt"/>
              </a:rPr>
              <a:t> or similar include reach figures (circulation/average monthly visitors) </a:t>
            </a:r>
            <a:endParaRPr lang="en-US" sz="1600">
              <a:cs typeface="Calibri"/>
            </a:endParaRPr>
          </a:p>
          <a:p>
            <a:pPr marL="285750" indent="-285750">
              <a:spcBef>
                <a:spcPts val="600"/>
              </a:spcBef>
              <a:buFont typeface="Arial" panose="020B0604020202020204" pitchFamily="34" charset="0"/>
              <a:buChar char="•"/>
            </a:pPr>
            <a:r>
              <a:rPr lang="en-US" sz="1600" b="1">
                <a:cs typeface="Calibri"/>
              </a:rPr>
              <a:t>TV &amp; radio: </a:t>
            </a:r>
            <a:r>
              <a:rPr lang="en-US" sz="1600">
                <a:cs typeface="Calibri"/>
              </a:rPr>
              <a:t>Most global monitoring tools include very limited local TV and radio channels, especially in certain regions. COs may get broadcast data from a media monitoring agency or from the broadcaster itself.</a:t>
            </a:r>
          </a:p>
          <a:p>
            <a:pPr marL="285750" indent="-285750">
              <a:spcBef>
                <a:spcPts val="600"/>
              </a:spcBef>
              <a:buFont typeface="Arial" panose="020B0604020202020204" pitchFamily="34" charset="0"/>
              <a:buChar char="•"/>
            </a:pPr>
            <a:r>
              <a:rPr lang="en-US" sz="1600" b="1">
                <a:ea typeface="+mn-lt"/>
                <a:cs typeface="+mn-lt"/>
              </a:rPr>
              <a:t>Other sources for country-level data</a:t>
            </a:r>
            <a:r>
              <a:rPr lang="en-US" sz="1600">
                <a:ea typeface="+mn-lt"/>
                <a:cs typeface="+mn-lt"/>
              </a:rPr>
              <a:t>: Government statistics; survey and polling data (I.e. Gallup, Pew, UNICEF or other orgs). Consider relevance of the methodology, sample, and other factors to your work.</a:t>
            </a:r>
          </a:p>
          <a:p>
            <a:pPr marL="285750" indent="-285750">
              <a:spcBef>
                <a:spcPts val="600"/>
              </a:spcBef>
              <a:buFont typeface="Arial" panose="020B0604020202020204" pitchFamily="34" charset="0"/>
              <a:buChar char="•"/>
            </a:pPr>
            <a:r>
              <a:rPr lang="en-US" sz="1600">
                <a:cs typeface="Calibri"/>
              </a:rPr>
              <a:t>Use your </a:t>
            </a:r>
            <a:r>
              <a:rPr lang="en-US" sz="1600" b="1">
                <a:cs typeface="Calibri"/>
              </a:rPr>
              <a:t>best judgment and be conservative </a:t>
            </a:r>
            <a:r>
              <a:rPr lang="en-US" sz="1600">
                <a:cs typeface="Calibri"/>
              </a:rPr>
              <a:t>when estimating.</a:t>
            </a:r>
          </a:p>
        </p:txBody>
      </p:sp>
      <p:pic>
        <p:nvPicPr>
          <p:cNvPr id="4" name="Picture 3" descr="A group of people sitting at a table&#10;&#10;Description automatically generated">
            <a:extLst>
              <a:ext uri="{FF2B5EF4-FFF2-40B4-BE49-F238E27FC236}">
                <a16:creationId xmlns:a16="http://schemas.microsoft.com/office/drawing/2014/main" id="{B149D3B4-31A0-4B3F-B574-6392297AA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497" y="3084256"/>
            <a:ext cx="3699227" cy="2466152"/>
          </a:xfrm>
          <a:prstGeom prst="rect">
            <a:avLst/>
          </a:prstGeom>
        </p:spPr>
      </p:pic>
      <p:sp>
        <p:nvSpPr>
          <p:cNvPr id="2" name="TextBox 1">
            <a:extLst>
              <a:ext uri="{FF2B5EF4-FFF2-40B4-BE49-F238E27FC236}">
                <a16:creationId xmlns:a16="http://schemas.microsoft.com/office/drawing/2014/main" id="{A8573DB4-EE3E-42AC-B3F0-4E4F3E1F3415}"/>
              </a:ext>
            </a:extLst>
          </p:cNvPr>
          <p:cNvSpPr txBox="1"/>
          <p:nvPr/>
        </p:nvSpPr>
        <p:spPr>
          <a:xfrm>
            <a:off x="7591425" y="5591175"/>
            <a:ext cx="1895475"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a:solidFill>
                  <a:srgbClr val="121212"/>
                </a:solidFill>
                <a:latin typeface="Open Sans"/>
              </a:rPr>
              <a:t> ©UNICEF/UNI332878/</a:t>
            </a:r>
            <a:r>
              <a:rPr lang="en-US" sz="1050" err="1">
                <a:solidFill>
                  <a:srgbClr val="121212"/>
                </a:solidFill>
                <a:latin typeface="Open Sans"/>
              </a:rPr>
              <a:t>Keïta</a:t>
            </a:r>
            <a:endParaRPr lang="en-US" sz="1050" err="1"/>
          </a:p>
        </p:txBody>
      </p:sp>
    </p:spTree>
    <p:extLst>
      <p:ext uri="{BB962C8B-B14F-4D97-AF65-F5344CB8AC3E}">
        <p14:creationId xmlns:p14="http://schemas.microsoft.com/office/powerpoint/2010/main" val="85880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A0A473-6099-4AAD-8C95-DFF1F5B25C13}"/>
              </a:ext>
            </a:extLst>
          </p:cNvPr>
          <p:cNvSpPr txBox="1">
            <a:spLocks/>
          </p:cNvSpPr>
          <p:nvPr/>
        </p:nvSpPr>
        <p:spPr>
          <a:xfrm>
            <a:off x="442472" y="488748"/>
            <a:ext cx="10279064" cy="535283"/>
          </a:xfrm>
          <a:prstGeom prst="rect">
            <a:avLst/>
          </a:prstGeom>
        </p:spPr>
        <p:txBody>
          <a:bodyPr lIns="0" tIns="0" rIns="0" bIns="0" anchor="t"/>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b="1">
                <a:solidFill>
                  <a:srgbClr val="00AEEF"/>
                </a:solidFill>
                <a:latin typeface="Arial"/>
                <a:ea typeface="Arial" charset="0"/>
                <a:cs typeface="Arial"/>
              </a:rPr>
              <a:t>Social Media and Web</a:t>
            </a:r>
            <a:endParaRPr lang="en-US" b="1">
              <a:solidFill>
                <a:srgbClr val="00AEEF"/>
              </a:solidFill>
              <a:latin typeface="Arial"/>
              <a:ea typeface="Arial" charset="0"/>
              <a:cs typeface="Arial" charset="0"/>
            </a:endParaRPr>
          </a:p>
        </p:txBody>
      </p:sp>
      <p:sp>
        <p:nvSpPr>
          <p:cNvPr id="16" name="Rectangle 15">
            <a:extLst>
              <a:ext uri="{FF2B5EF4-FFF2-40B4-BE49-F238E27FC236}">
                <a16:creationId xmlns:a16="http://schemas.microsoft.com/office/drawing/2014/main" id="{92B1897C-8F2D-4851-A4F3-9BC69C809039}"/>
              </a:ext>
            </a:extLst>
          </p:cNvPr>
          <p:cNvSpPr/>
          <p:nvPr/>
        </p:nvSpPr>
        <p:spPr>
          <a:xfrm>
            <a:off x="382028" y="1099614"/>
            <a:ext cx="6464932" cy="866904"/>
          </a:xfrm>
          <a:prstGeom prst="rect">
            <a:avLst/>
          </a:prstGeom>
        </p:spPr>
        <p:txBody>
          <a:bodyPr wrap="square" anchor="t">
            <a:spAutoFit/>
          </a:bodyPr>
          <a:lstStyle/>
          <a:p>
            <a:pPr marL="285750" indent="-285750" algn="just">
              <a:spcAft>
                <a:spcPts val="800"/>
              </a:spcAft>
              <a:buClr>
                <a:srgbClr val="002060"/>
              </a:buClr>
              <a:buFont typeface="Arial" panose="020B0604020202020204" pitchFamily="34" charset="0"/>
              <a:buChar char="•"/>
            </a:pPr>
            <a:endParaRPr lang="en-US" sz="1300">
              <a:solidFill>
                <a:srgbClr val="002060"/>
              </a:solidFill>
              <a:cs typeface="Calibri"/>
            </a:endParaRPr>
          </a:p>
          <a:p>
            <a:pPr>
              <a:spcAft>
                <a:spcPts val="800"/>
              </a:spcAft>
              <a:buClr>
                <a:srgbClr val="002060"/>
              </a:buClr>
            </a:pPr>
            <a:endParaRPr lang="en-US" sz="1300">
              <a:solidFill>
                <a:srgbClr val="002060"/>
              </a:solidFill>
              <a:cs typeface="Calibri"/>
            </a:endParaRPr>
          </a:p>
          <a:p>
            <a:pPr marL="171450" indent="-171450">
              <a:buClr>
                <a:srgbClr val="002060"/>
              </a:buClr>
              <a:buFont typeface="Arial"/>
              <a:buChar char="•"/>
            </a:pPr>
            <a:endParaRPr lang="en-US" sz="1100">
              <a:solidFill>
                <a:srgbClr val="002060"/>
              </a:solidFill>
              <a:cs typeface="Calibri"/>
            </a:endParaRPr>
          </a:p>
        </p:txBody>
      </p:sp>
      <p:pic>
        <p:nvPicPr>
          <p:cNvPr id="23" name="Picture 22">
            <a:extLst>
              <a:ext uri="{FF2B5EF4-FFF2-40B4-BE49-F238E27FC236}">
                <a16:creationId xmlns:a16="http://schemas.microsoft.com/office/drawing/2014/main" id="{698C6054-DBF4-4608-B459-2855B00AC7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graphicFrame>
        <p:nvGraphicFramePr>
          <p:cNvPr id="2" name="Table 2">
            <a:extLst>
              <a:ext uri="{FF2B5EF4-FFF2-40B4-BE49-F238E27FC236}">
                <a16:creationId xmlns:a16="http://schemas.microsoft.com/office/drawing/2014/main" id="{77BBB5D3-4B70-418E-93F4-98211A3F605E}"/>
              </a:ext>
            </a:extLst>
          </p:cNvPr>
          <p:cNvGraphicFramePr>
            <a:graphicFrameLocks noGrp="1"/>
          </p:cNvGraphicFramePr>
          <p:nvPr>
            <p:extLst>
              <p:ext uri="{D42A27DB-BD31-4B8C-83A1-F6EECF244321}">
                <p14:modId xmlns:p14="http://schemas.microsoft.com/office/powerpoint/2010/main" val="3746950695"/>
              </p:ext>
            </p:extLst>
          </p:nvPr>
        </p:nvGraphicFramePr>
        <p:xfrm>
          <a:off x="518507" y="1136628"/>
          <a:ext cx="10890252" cy="2103120"/>
        </p:xfrm>
        <a:graphic>
          <a:graphicData uri="http://schemas.openxmlformats.org/drawingml/2006/table">
            <a:tbl>
              <a:tblPr firstRow="1">
                <a:tableStyleId>{5C22544A-7EE6-4342-B048-85BDC9FD1C3A}</a:tableStyleId>
              </a:tblPr>
              <a:tblGrid>
                <a:gridCol w="2722563">
                  <a:extLst>
                    <a:ext uri="{9D8B030D-6E8A-4147-A177-3AD203B41FA5}">
                      <a16:colId xmlns:a16="http://schemas.microsoft.com/office/drawing/2014/main" val="188743153"/>
                    </a:ext>
                  </a:extLst>
                </a:gridCol>
                <a:gridCol w="2722563">
                  <a:extLst>
                    <a:ext uri="{9D8B030D-6E8A-4147-A177-3AD203B41FA5}">
                      <a16:colId xmlns:a16="http://schemas.microsoft.com/office/drawing/2014/main" val="173365600"/>
                    </a:ext>
                  </a:extLst>
                </a:gridCol>
                <a:gridCol w="2722563">
                  <a:extLst>
                    <a:ext uri="{9D8B030D-6E8A-4147-A177-3AD203B41FA5}">
                      <a16:colId xmlns:a16="http://schemas.microsoft.com/office/drawing/2014/main" val="3740545243"/>
                    </a:ext>
                  </a:extLst>
                </a:gridCol>
                <a:gridCol w="2722563">
                  <a:extLst>
                    <a:ext uri="{9D8B030D-6E8A-4147-A177-3AD203B41FA5}">
                      <a16:colId xmlns:a16="http://schemas.microsoft.com/office/drawing/2014/main" val="466112774"/>
                    </a:ext>
                  </a:extLst>
                </a:gridCol>
              </a:tblGrid>
              <a:tr h="579120">
                <a:tc>
                  <a:txBody>
                    <a:bodyPr/>
                    <a:lstStyle/>
                    <a:p>
                      <a:r>
                        <a:rPr lang="en-US"/>
                        <a:t>Media type</a:t>
                      </a:r>
                    </a:p>
                  </a:txBody>
                  <a:tcPr>
                    <a:solidFill>
                      <a:srgbClr val="4BBAFF"/>
                    </a:solidFill>
                  </a:tcPr>
                </a:tc>
                <a:tc>
                  <a:txBody>
                    <a:bodyPr/>
                    <a:lstStyle/>
                    <a:p>
                      <a:r>
                        <a:rPr lang="en-US"/>
                        <a:t>REACH</a:t>
                      </a:r>
                    </a:p>
                  </a:txBody>
                  <a:tcPr>
                    <a:solidFill>
                      <a:srgbClr val="4BBAFF"/>
                    </a:solidFill>
                  </a:tcPr>
                </a:tc>
                <a:tc>
                  <a:txBody>
                    <a:bodyPr/>
                    <a:lstStyle/>
                    <a:p>
                      <a:pPr lvl="0">
                        <a:buNone/>
                      </a:pPr>
                      <a:r>
                        <a:rPr lang="en-US" sz="1800" b="1" i="0" u="none" strike="noStrike" noProof="0">
                          <a:latin typeface="Calibri"/>
                        </a:rPr>
                        <a:t>ENGAGEMENT</a:t>
                      </a:r>
                      <a:endParaRPr lang="en-US"/>
                    </a:p>
                  </a:txBody>
                  <a:tcPr>
                    <a:solidFill>
                      <a:srgbClr val="4BBAFF"/>
                    </a:solidFill>
                  </a:tcPr>
                </a:tc>
                <a:tc>
                  <a:txBody>
                    <a:bodyPr/>
                    <a:lstStyle/>
                    <a:p>
                      <a:pPr lvl="0">
                        <a:buNone/>
                      </a:pPr>
                      <a:r>
                        <a:rPr lang="en-US" sz="1800" b="1" i="0" u="none" strike="noStrike" noProof="0">
                          <a:latin typeface="Calibri"/>
                        </a:rPr>
                        <a:t>FEEDBACK</a:t>
                      </a:r>
                      <a:endParaRPr lang="en-US"/>
                    </a:p>
                  </a:txBody>
                  <a:tcPr>
                    <a:solidFill>
                      <a:srgbClr val="4BBAFF"/>
                    </a:solidFill>
                  </a:tcPr>
                </a:tc>
                <a:extLst>
                  <a:ext uri="{0D108BD9-81ED-4DB2-BD59-A6C34878D82A}">
                    <a16:rowId xmlns:a16="http://schemas.microsoft.com/office/drawing/2014/main" val="747849493"/>
                  </a:ext>
                </a:extLst>
              </a:tr>
              <a:tr h="579120">
                <a:tc>
                  <a:txBody>
                    <a:bodyPr/>
                    <a:lstStyle/>
                    <a:p>
                      <a:pPr algn="l"/>
                      <a:r>
                        <a:rPr lang="en-US" sz="2000"/>
                        <a:t>Social Media</a:t>
                      </a:r>
                      <a:endParaRPr lang="en-US" sz="2000" i="1"/>
                    </a:p>
                    <a:p>
                      <a:pPr lvl="0">
                        <a:buNone/>
                      </a:pPr>
                      <a:r>
                        <a:rPr lang="en-US" sz="1200" b="0" i="1" u="none" strike="noStrike" noProof="0">
                          <a:latin typeface="Calibri"/>
                        </a:rPr>
                        <a:t>Including Facebook, Instagram, Twitter, LinkedIn and any other social media platforms used by the CO</a:t>
                      </a:r>
                      <a:endParaRPr lang="en-US" sz="1200" i="1"/>
                    </a:p>
                  </a:txBody>
                  <a:tcPr>
                    <a:solidFill>
                      <a:schemeClr val="accent1">
                        <a:lumMod val="20000"/>
                        <a:lumOff val="80000"/>
                      </a:schemeClr>
                    </a:solidFill>
                  </a:tcPr>
                </a:tc>
                <a:tc>
                  <a:txBody>
                    <a:bodyPr/>
                    <a:lstStyle/>
                    <a:p>
                      <a:r>
                        <a:rPr lang="en-US" sz="1600"/>
                        <a:t># of impressions per COVID-19-related post [top performing channel]</a:t>
                      </a:r>
                    </a:p>
                  </a:txBody>
                  <a:tcPr>
                    <a:solidFill>
                      <a:schemeClr val="accent1">
                        <a:lumMod val="20000"/>
                        <a:lumOff val="80000"/>
                      </a:schemeClr>
                    </a:solidFill>
                  </a:tcPr>
                </a:tc>
                <a:tc>
                  <a:txBody>
                    <a:bodyPr/>
                    <a:lstStyle/>
                    <a:p>
                      <a:pPr lvl="0">
                        <a:buNone/>
                      </a:pPr>
                      <a:r>
                        <a:rPr lang="en-US" sz="1600" b="0" i="0" u="none" strike="noStrike" noProof="0">
                          <a:latin typeface="Calibri"/>
                        </a:rPr>
                        <a:t># of engagements per COVID-19-related post</a:t>
                      </a:r>
                      <a:endParaRPr lang="en-US" sz="1600"/>
                    </a:p>
                  </a:txBody>
                  <a:tcPr>
                    <a:solidFill>
                      <a:schemeClr val="accent1">
                        <a:lumMod val="20000"/>
                        <a:lumOff val="80000"/>
                      </a:schemeClr>
                    </a:solidFill>
                  </a:tcPr>
                </a:tc>
                <a:tc rowSpan="2">
                  <a:txBody>
                    <a:bodyPr/>
                    <a:lstStyle/>
                    <a:p>
                      <a:r>
                        <a:rPr lang="en-US" sz="1600"/>
                        <a:t>Locally decided indicators to monitor efforts of closing the feedback loop related to available support services</a:t>
                      </a:r>
                    </a:p>
                  </a:txBody>
                  <a:tcPr>
                    <a:solidFill>
                      <a:schemeClr val="accent1">
                        <a:lumMod val="20000"/>
                        <a:lumOff val="80000"/>
                      </a:schemeClr>
                    </a:solidFill>
                  </a:tcPr>
                </a:tc>
                <a:extLst>
                  <a:ext uri="{0D108BD9-81ED-4DB2-BD59-A6C34878D82A}">
                    <a16:rowId xmlns:a16="http://schemas.microsoft.com/office/drawing/2014/main" val="888382930"/>
                  </a:ext>
                </a:extLst>
              </a:tr>
              <a:tr h="579120">
                <a:tc>
                  <a:txBody>
                    <a:bodyPr/>
                    <a:lstStyle/>
                    <a:p>
                      <a:r>
                        <a:rPr lang="en-US"/>
                        <a:t>Web</a:t>
                      </a:r>
                    </a:p>
                    <a:p>
                      <a:pPr lvl="0">
                        <a:buNone/>
                      </a:pPr>
                      <a:r>
                        <a:rPr lang="en-US" sz="1200" b="0" i="1" u="none" strike="noStrike" noProof="0">
                          <a:latin typeface="Calibri"/>
                        </a:rPr>
                        <a:t>UNICEF COVID-19-related web pages</a:t>
                      </a:r>
                      <a:endParaRPr lang="en-US" sz="1200" i="1"/>
                    </a:p>
                  </a:txBody>
                  <a:tcPr>
                    <a:solidFill>
                      <a:schemeClr val="accent1">
                        <a:lumMod val="20000"/>
                        <a:lumOff val="80000"/>
                      </a:schemeClr>
                    </a:solidFill>
                  </a:tcPr>
                </a:tc>
                <a:tc>
                  <a:txBody>
                    <a:bodyPr/>
                    <a:lstStyle/>
                    <a:p>
                      <a:pPr lvl="0">
                        <a:buNone/>
                      </a:pPr>
                      <a:r>
                        <a:rPr lang="en-US" sz="1600" b="0" i="0" u="none" strike="noStrike" noProof="0">
                          <a:latin typeface="Calibri"/>
                        </a:rPr>
                        <a:t># of unique pageviews for COVID-related pages</a:t>
                      </a:r>
                      <a:endParaRPr lang="en-US" sz="1600"/>
                    </a:p>
                  </a:txBody>
                  <a:tcPr>
                    <a:solidFill>
                      <a:schemeClr val="accent1">
                        <a:lumMod val="20000"/>
                        <a:lumOff val="80000"/>
                      </a:schemeClr>
                    </a:solidFill>
                  </a:tcPr>
                </a:tc>
                <a:tc>
                  <a:txBody>
                    <a:bodyPr/>
                    <a:lstStyle/>
                    <a:p>
                      <a:pPr lvl="0">
                        <a:buNone/>
                      </a:pPr>
                      <a:r>
                        <a:rPr lang="en-US" sz="1600" b="0" i="0" u="none" strike="noStrike" noProof="0">
                          <a:latin typeface="Calibri"/>
                        </a:rPr>
                        <a:t>Average time on page (COVID-related pages) for narrative</a:t>
                      </a:r>
                    </a:p>
                  </a:txBody>
                  <a:tcPr>
                    <a:solidFill>
                      <a:schemeClr val="accent1">
                        <a:lumMod val="20000"/>
                        <a:lumOff val="80000"/>
                      </a:schemeClr>
                    </a:solidFill>
                  </a:tcPr>
                </a:tc>
                <a:tc vMerge="1">
                  <a:txBody>
                    <a:bodyPr/>
                    <a:lstStyle/>
                    <a:p>
                      <a:endParaRPr lang="en-US" sz="1600"/>
                    </a:p>
                  </a:txBody>
                  <a:tcPr>
                    <a:solidFill>
                      <a:schemeClr val="accent1">
                        <a:lumMod val="20000"/>
                        <a:lumOff val="80000"/>
                      </a:schemeClr>
                    </a:solidFill>
                  </a:tcPr>
                </a:tc>
                <a:extLst>
                  <a:ext uri="{0D108BD9-81ED-4DB2-BD59-A6C34878D82A}">
                    <a16:rowId xmlns:a16="http://schemas.microsoft.com/office/drawing/2014/main" val="411902546"/>
                  </a:ext>
                </a:extLst>
              </a:tr>
            </a:tbl>
          </a:graphicData>
        </a:graphic>
      </p:graphicFrame>
      <p:sp>
        <p:nvSpPr>
          <p:cNvPr id="3" name="TextBox 2">
            <a:extLst>
              <a:ext uri="{FF2B5EF4-FFF2-40B4-BE49-F238E27FC236}">
                <a16:creationId xmlns:a16="http://schemas.microsoft.com/office/drawing/2014/main" id="{8FDF4596-F7AC-4536-820A-05EE95B6D732}"/>
              </a:ext>
            </a:extLst>
          </p:cNvPr>
          <p:cNvSpPr txBox="1"/>
          <p:nvPr/>
        </p:nvSpPr>
        <p:spPr>
          <a:xfrm>
            <a:off x="437874" y="3421685"/>
            <a:ext cx="11116969" cy="1477328"/>
          </a:xfrm>
          <a:prstGeom prst="rect">
            <a:avLst/>
          </a:prstGeom>
          <a:noFill/>
          <a:ln w="19050">
            <a:solidFill>
              <a:srgbClr val="4BBAF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4BBAFF"/>
                </a:solidFill>
              </a:rPr>
              <a:t>Key considerations</a:t>
            </a:r>
          </a:p>
          <a:p>
            <a:pPr marL="285750" indent="-285750">
              <a:buFont typeface="Arial" panose="020B0604020202020204" pitchFamily="34" charset="0"/>
              <a:buChar char="•"/>
            </a:pPr>
            <a:r>
              <a:rPr lang="en-US" b="1">
                <a:cs typeface="Calibri"/>
              </a:rPr>
              <a:t>Reach</a:t>
            </a:r>
            <a:r>
              <a:rPr lang="en-US">
                <a:cs typeface="Calibri"/>
              </a:rPr>
              <a:t>: 1-way messaging. COs that use paid marketing may aggregate organic</a:t>
            </a:r>
            <a:r>
              <a:rPr lang="en-US">
                <a:ea typeface="+mn-lt"/>
                <a:cs typeface="+mn-lt"/>
              </a:rPr>
              <a:t> impressions + paid impressions</a:t>
            </a:r>
            <a:endParaRPr lang="en-US" i="1">
              <a:cs typeface="Calibri"/>
            </a:endParaRPr>
          </a:p>
          <a:p>
            <a:pPr marL="285750" indent="-285750">
              <a:buFont typeface="Arial" panose="020B0604020202020204" pitchFamily="34" charset="0"/>
              <a:buChar char="•"/>
            </a:pPr>
            <a:r>
              <a:rPr lang="en-US" b="1">
                <a:cs typeface="Calibri"/>
              </a:rPr>
              <a:t>Engagement</a:t>
            </a:r>
            <a:r>
              <a:rPr lang="en-US">
                <a:cs typeface="Calibri"/>
              </a:rPr>
              <a:t>: 2-way communication. Standard 'engagement' actions (likes, comments, shares, reactions, RTs, etc.)</a:t>
            </a:r>
          </a:p>
          <a:p>
            <a:pPr marL="285750" indent="-285750">
              <a:buFont typeface="Arial" panose="020B0604020202020204" pitchFamily="34" charset="0"/>
              <a:buChar char="•"/>
            </a:pPr>
            <a:r>
              <a:rPr lang="en-US" b="1">
                <a:cs typeface="Calibri"/>
              </a:rPr>
              <a:t>Feedback</a:t>
            </a:r>
            <a:r>
              <a:rPr lang="en-US">
                <a:cs typeface="Calibri"/>
              </a:rPr>
              <a:t>: Focus on established feedback mechanisms and accountability to affected populations. Context specific.</a:t>
            </a:r>
          </a:p>
          <a:p>
            <a:pPr marL="285750" indent="-285750">
              <a:buFont typeface="Arial" panose="020B0604020202020204" pitchFamily="34" charset="0"/>
              <a:buChar char="•"/>
            </a:pPr>
            <a:r>
              <a:rPr lang="en-US" b="1">
                <a:ea typeface="+mn-lt"/>
                <a:cs typeface="+mn-lt"/>
              </a:rPr>
              <a:t>In the SitRep narratives</a:t>
            </a:r>
            <a:r>
              <a:rPr lang="en-US">
                <a:ea typeface="+mn-lt"/>
                <a:cs typeface="+mn-lt"/>
              </a:rPr>
              <a:t>, COs are encouraged to report total impressions and engagements </a:t>
            </a:r>
          </a:p>
        </p:txBody>
      </p:sp>
      <p:sp>
        <p:nvSpPr>
          <p:cNvPr id="5" name="TextBox 4">
            <a:extLst>
              <a:ext uri="{FF2B5EF4-FFF2-40B4-BE49-F238E27FC236}">
                <a16:creationId xmlns:a16="http://schemas.microsoft.com/office/drawing/2014/main" id="{E071A11C-84D2-49A4-A8FE-97071234D04A}"/>
              </a:ext>
            </a:extLst>
          </p:cNvPr>
          <p:cNvSpPr txBox="1"/>
          <p:nvPr/>
        </p:nvSpPr>
        <p:spPr>
          <a:xfrm>
            <a:off x="444500" y="5104202"/>
            <a:ext cx="1119632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4BBAFF"/>
                </a:solidFill>
                <a:ea typeface="+mn-lt"/>
                <a:cs typeface="+mn-lt"/>
              </a:rPr>
              <a:t>Support</a:t>
            </a:r>
            <a:endParaRPr lang="en-US">
              <a:ea typeface="+mn-lt"/>
              <a:cs typeface="+mn-lt"/>
            </a:endParaRPr>
          </a:p>
          <a:p>
            <a:pPr marL="285750" indent="-285750">
              <a:buFont typeface="Arial,Sans-Serif"/>
              <a:buChar char="•"/>
            </a:pPr>
            <a:r>
              <a:rPr lang="en-US" b="1"/>
              <a:t>DOC has global LTAs open to all RO/COs</a:t>
            </a:r>
            <a:r>
              <a:rPr lang="en-US"/>
              <a:t> for media monitoring and social listening tools (LexisNexis and </a:t>
            </a:r>
            <a:r>
              <a:rPr lang="en-US" err="1"/>
              <a:t>Talkwalker</a:t>
            </a:r>
            <a:r>
              <a:rPr lang="en-US"/>
              <a:t>)</a:t>
            </a:r>
            <a:endParaRPr lang="en-US">
              <a:ea typeface="+mn-lt"/>
              <a:cs typeface="+mn-lt"/>
            </a:endParaRPr>
          </a:p>
          <a:p>
            <a:pPr marL="285750" indent="-285750">
              <a:buFont typeface="Arial,Sans-Serif"/>
              <a:buChar char="•"/>
            </a:pPr>
            <a:r>
              <a:rPr lang="en-US" b="1"/>
              <a:t>Step-by-step technical guidance</a:t>
            </a:r>
            <a:r>
              <a:rPr lang="en-US"/>
              <a:t> will be shared soon.</a:t>
            </a:r>
            <a:endParaRPr lang="en-US">
              <a:ea typeface="+mn-lt"/>
              <a:cs typeface="+mn-lt"/>
            </a:endParaRPr>
          </a:p>
          <a:p>
            <a:pPr marL="285750" indent="-285750">
              <a:buFont typeface="Arial,Sans-Serif"/>
              <a:buChar char="•"/>
            </a:pPr>
            <a:r>
              <a:rPr lang="en-US" b="1"/>
              <a:t>Drop-in Zoom “office hours”</a:t>
            </a:r>
            <a:r>
              <a:rPr lang="en-US"/>
              <a:t> with PME and digital colleagues for additional support coming soon</a:t>
            </a:r>
            <a:endParaRPr lang="en-US">
              <a:ea typeface="+mn-lt"/>
              <a:cs typeface="+mn-lt"/>
            </a:endParaRPr>
          </a:p>
          <a:p>
            <a:pPr algn="l"/>
            <a:endParaRPr lang="en-US">
              <a:cs typeface="Calibri"/>
            </a:endParaRPr>
          </a:p>
        </p:txBody>
      </p:sp>
    </p:spTree>
    <p:extLst>
      <p:ext uri="{BB962C8B-B14F-4D97-AF65-F5344CB8AC3E}">
        <p14:creationId xmlns:p14="http://schemas.microsoft.com/office/powerpoint/2010/main" val="19427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E79A-D547-4063-821E-D890060A9D40}"/>
              </a:ext>
            </a:extLst>
          </p:cNvPr>
          <p:cNvSpPr>
            <a:spLocks noGrp="1"/>
          </p:cNvSpPr>
          <p:nvPr>
            <p:ph type="title"/>
          </p:nvPr>
        </p:nvSpPr>
        <p:spPr>
          <a:xfrm>
            <a:off x="442274" y="269710"/>
            <a:ext cx="7707672" cy="822652"/>
          </a:xfrm>
        </p:spPr>
        <p:txBody>
          <a:bodyPr>
            <a:normAutofit/>
          </a:bodyPr>
          <a:lstStyle/>
          <a:p>
            <a:r>
              <a:rPr lang="en-US" sz="3600" b="1">
                <a:solidFill>
                  <a:srgbClr val="00B0F0"/>
                </a:solidFill>
                <a:latin typeface="Arial"/>
                <a:cs typeface="Arial"/>
              </a:rPr>
              <a:t>RapidPro Enabled Platforms</a:t>
            </a:r>
            <a:endParaRPr lang="en-US" sz="3600" b="1">
              <a:solidFill>
                <a:srgbClr val="00B0F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6ECD45-4675-4C13-8193-345583C297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pic>
        <p:nvPicPr>
          <p:cNvPr id="4" name="Picture 2">
            <a:extLst>
              <a:ext uri="{FF2B5EF4-FFF2-40B4-BE49-F238E27FC236}">
                <a16:creationId xmlns:a16="http://schemas.microsoft.com/office/drawing/2014/main" id="{ACFDC3A7-38E3-418A-89C5-28DB37851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946" y="1408175"/>
            <a:ext cx="4698724" cy="35240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2">
            <a:extLst>
              <a:ext uri="{FF2B5EF4-FFF2-40B4-BE49-F238E27FC236}">
                <a16:creationId xmlns:a16="http://schemas.microsoft.com/office/drawing/2014/main" id="{405C7488-4128-4DC2-8E95-DF35DF3D271A}"/>
              </a:ext>
            </a:extLst>
          </p:cNvPr>
          <p:cNvGraphicFramePr>
            <a:graphicFrameLocks noGrp="1"/>
          </p:cNvGraphicFramePr>
          <p:nvPr>
            <p:extLst>
              <p:ext uri="{D42A27DB-BD31-4B8C-83A1-F6EECF244321}">
                <p14:modId xmlns:p14="http://schemas.microsoft.com/office/powerpoint/2010/main" val="2885388569"/>
              </p:ext>
            </p:extLst>
          </p:nvPr>
        </p:nvGraphicFramePr>
        <p:xfrm>
          <a:off x="359330" y="1556328"/>
          <a:ext cx="6409275" cy="2654068"/>
        </p:xfrm>
        <a:graphic>
          <a:graphicData uri="http://schemas.openxmlformats.org/drawingml/2006/table">
            <a:tbl>
              <a:tblPr firstRow="1" bandRow="1">
                <a:tableStyleId>{5C22544A-7EE6-4342-B048-85BDC9FD1C3A}</a:tableStyleId>
              </a:tblPr>
              <a:tblGrid>
                <a:gridCol w="1363884">
                  <a:extLst>
                    <a:ext uri="{9D8B030D-6E8A-4147-A177-3AD203B41FA5}">
                      <a16:colId xmlns:a16="http://schemas.microsoft.com/office/drawing/2014/main" val="188743153"/>
                    </a:ext>
                  </a:extLst>
                </a:gridCol>
                <a:gridCol w="1586374">
                  <a:extLst>
                    <a:ext uri="{9D8B030D-6E8A-4147-A177-3AD203B41FA5}">
                      <a16:colId xmlns:a16="http://schemas.microsoft.com/office/drawing/2014/main" val="173365600"/>
                    </a:ext>
                  </a:extLst>
                </a:gridCol>
                <a:gridCol w="1920351">
                  <a:extLst>
                    <a:ext uri="{9D8B030D-6E8A-4147-A177-3AD203B41FA5}">
                      <a16:colId xmlns:a16="http://schemas.microsoft.com/office/drawing/2014/main" val="3740545243"/>
                    </a:ext>
                  </a:extLst>
                </a:gridCol>
                <a:gridCol w="1538666">
                  <a:extLst>
                    <a:ext uri="{9D8B030D-6E8A-4147-A177-3AD203B41FA5}">
                      <a16:colId xmlns:a16="http://schemas.microsoft.com/office/drawing/2014/main" val="466112774"/>
                    </a:ext>
                  </a:extLst>
                </a:gridCol>
              </a:tblGrid>
              <a:tr h="368068">
                <a:tc>
                  <a:txBody>
                    <a:bodyPr/>
                    <a:lstStyle/>
                    <a:p>
                      <a:r>
                        <a:rPr lang="en-US"/>
                        <a:t>Media type</a:t>
                      </a:r>
                    </a:p>
                  </a:txBody>
                  <a:tcPr/>
                </a:tc>
                <a:tc>
                  <a:txBody>
                    <a:bodyPr/>
                    <a:lstStyle/>
                    <a:p>
                      <a:r>
                        <a:rPr lang="en-US"/>
                        <a:t>Reach</a:t>
                      </a:r>
                    </a:p>
                  </a:txBody>
                  <a:tcPr/>
                </a:tc>
                <a:tc>
                  <a:txBody>
                    <a:bodyPr/>
                    <a:lstStyle/>
                    <a:p>
                      <a:pPr lvl="0">
                        <a:buNone/>
                      </a:pPr>
                      <a:r>
                        <a:rPr lang="en-US" sz="1800" b="1" i="0" u="none" strike="noStrike" noProof="0">
                          <a:latin typeface="Calibri"/>
                        </a:rPr>
                        <a:t>Engagement</a:t>
                      </a:r>
                      <a:endParaRPr lang="en-US"/>
                    </a:p>
                  </a:txBody>
                  <a:tcPr/>
                </a:tc>
                <a:tc>
                  <a:txBody>
                    <a:bodyPr/>
                    <a:lstStyle/>
                    <a:p>
                      <a:pPr lvl="0">
                        <a:buNone/>
                      </a:pPr>
                      <a:r>
                        <a:rPr lang="en-US" sz="1800" b="1" i="0" u="none" strike="noStrike" noProof="0">
                          <a:latin typeface="Calibri"/>
                        </a:rPr>
                        <a:t>Feedback</a:t>
                      </a:r>
                      <a:endParaRPr lang="en-US"/>
                    </a:p>
                  </a:txBody>
                  <a:tcPr/>
                </a:tc>
                <a:extLst>
                  <a:ext uri="{0D108BD9-81ED-4DB2-BD59-A6C34878D82A}">
                    <a16:rowId xmlns:a16="http://schemas.microsoft.com/office/drawing/2014/main" val="747849493"/>
                  </a:ext>
                </a:extLst>
              </a:tr>
              <a:tr h="2268914">
                <a:tc>
                  <a:txBody>
                    <a:bodyPr/>
                    <a:lstStyle/>
                    <a:p>
                      <a:r>
                        <a:rPr lang="en-US"/>
                        <a:t>RapidPro-enabled Programmes</a:t>
                      </a:r>
                    </a:p>
                    <a:p>
                      <a:pPr lvl="0">
                        <a:buNone/>
                      </a:pPr>
                      <a:r>
                        <a:rPr lang="en-US" sz="1200"/>
                        <a:t>(</a:t>
                      </a:r>
                      <a:r>
                        <a:rPr lang="en-US" sz="1200" b="0" i="1" u="none" strike="noStrike" noProof="0">
                          <a:latin typeface="Calibri"/>
                        </a:rPr>
                        <a:t>includes U-Report, 1000 days, chatbots,.)</a:t>
                      </a:r>
                      <a:endParaRPr lang="en-US" sz="1200"/>
                    </a:p>
                  </a:txBody>
                  <a:tcPr/>
                </a:tc>
                <a:tc>
                  <a:txBody>
                    <a:bodyPr/>
                    <a:lstStyle/>
                    <a:p>
                      <a:r>
                        <a:rPr lang="en-US"/>
                        <a:t># of times users were reached for COVID-19 response</a:t>
                      </a:r>
                    </a:p>
                  </a:txBody>
                  <a:tcPr/>
                </a:tc>
                <a:tc>
                  <a:txBody>
                    <a:bodyPr/>
                    <a:lstStyle/>
                    <a:p>
                      <a:pPr lvl="0">
                        <a:buNone/>
                      </a:pPr>
                      <a:r>
                        <a:rPr lang="en-US" sz="1800" b="0" i="0" u="none" strike="noStrike" noProof="0">
                          <a:latin typeface="+mn-lt"/>
                        </a:rPr>
                        <a:t># of messages received in messaging </a:t>
                      </a:r>
                      <a:r>
                        <a:rPr lang="en-US" sz="1800" b="0" i="0" u="none" strike="noStrike" noProof="0" err="1">
                          <a:latin typeface="+mn-lt"/>
                        </a:rPr>
                        <a:t>programmes</a:t>
                      </a:r>
                      <a:r>
                        <a:rPr lang="en-US" sz="1800" b="0" i="0" u="none" strike="noStrike" noProof="0">
                          <a:latin typeface="+mn-lt"/>
                        </a:rPr>
                        <a:t> that have incorporated COVID-19 content.</a:t>
                      </a:r>
                      <a:endParaRPr lang="en-US"/>
                    </a:p>
                  </a:txBody>
                  <a:tcPr/>
                </a:tc>
                <a:tc>
                  <a:txBody>
                    <a:bodyPr/>
                    <a:lstStyle/>
                    <a:p>
                      <a:r>
                        <a:rPr lang="en-US"/>
                        <a:t># of times people shared asked questions/clarifications on support services on RapidPro</a:t>
                      </a:r>
                    </a:p>
                  </a:txBody>
                  <a:tcPr/>
                </a:tc>
                <a:extLst>
                  <a:ext uri="{0D108BD9-81ED-4DB2-BD59-A6C34878D82A}">
                    <a16:rowId xmlns:a16="http://schemas.microsoft.com/office/drawing/2014/main" val="55094125"/>
                  </a:ext>
                </a:extLst>
              </a:tr>
            </a:tbl>
          </a:graphicData>
        </a:graphic>
      </p:graphicFrame>
    </p:spTree>
    <p:extLst>
      <p:ext uri="{BB962C8B-B14F-4D97-AF65-F5344CB8AC3E}">
        <p14:creationId xmlns:p14="http://schemas.microsoft.com/office/powerpoint/2010/main" val="118718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E79A-D547-4063-821E-D890060A9D40}"/>
              </a:ext>
            </a:extLst>
          </p:cNvPr>
          <p:cNvSpPr>
            <a:spLocks noGrp="1"/>
          </p:cNvSpPr>
          <p:nvPr>
            <p:ph type="title"/>
          </p:nvPr>
        </p:nvSpPr>
        <p:spPr>
          <a:xfrm>
            <a:off x="442274" y="269710"/>
            <a:ext cx="8994334" cy="822652"/>
          </a:xfrm>
        </p:spPr>
        <p:txBody>
          <a:bodyPr>
            <a:normAutofit/>
          </a:bodyPr>
          <a:lstStyle/>
          <a:p>
            <a:r>
              <a:rPr lang="en-US" sz="3600" b="1">
                <a:solidFill>
                  <a:srgbClr val="00B0F0"/>
                </a:solidFill>
                <a:latin typeface="Arial"/>
                <a:cs typeface="Arial"/>
              </a:rPr>
              <a:t>RapidPro Enabled Platforms</a:t>
            </a:r>
            <a:endParaRPr lang="en-US" sz="3600" b="1">
              <a:solidFill>
                <a:srgbClr val="00B0F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6ECD45-4675-4C13-8193-345583C297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grpSp>
        <p:nvGrpSpPr>
          <p:cNvPr id="14" name="Group 13">
            <a:extLst>
              <a:ext uri="{FF2B5EF4-FFF2-40B4-BE49-F238E27FC236}">
                <a16:creationId xmlns:a16="http://schemas.microsoft.com/office/drawing/2014/main" id="{AAD6C92E-F17B-4065-B4A4-9C2D957F016D}"/>
              </a:ext>
            </a:extLst>
          </p:cNvPr>
          <p:cNvGrpSpPr/>
          <p:nvPr/>
        </p:nvGrpSpPr>
        <p:grpSpPr>
          <a:xfrm>
            <a:off x="525119" y="2930513"/>
            <a:ext cx="7982239" cy="4011345"/>
            <a:chOff x="524003" y="1092362"/>
            <a:chExt cx="10799704" cy="5397983"/>
          </a:xfrm>
        </p:grpSpPr>
        <p:grpSp>
          <p:nvGrpSpPr>
            <p:cNvPr id="13" name="Group 12">
              <a:extLst>
                <a:ext uri="{FF2B5EF4-FFF2-40B4-BE49-F238E27FC236}">
                  <a16:creationId xmlns:a16="http://schemas.microsoft.com/office/drawing/2014/main" id="{D7FA8DEA-4CA5-41A7-8D32-90B9D1BA8B06}"/>
                </a:ext>
              </a:extLst>
            </p:cNvPr>
            <p:cNvGrpSpPr/>
            <p:nvPr/>
          </p:nvGrpSpPr>
          <p:grpSpPr>
            <a:xfrm>
              <a:off x="524003" y="1092362"/>
              <a:ext cx="10799704" cy="5397983"/>
              <a:chOff x="524003" y="1092362"/>
              <a:chExt cx="10799704" cy="5397983"/>
            </a:xfrm>
          </p:grpSpPr>
          <p:pic>
            <p:nvPicPr>
              <p:cNvPr id="7" name="Picture 6">
                <a:extLst>
                  <a:ext uri="{FF2B5EF4-FFF2-40B4-BE49-F238E27FC236}">
                    <a16:creationId xmlns:a16="http://schemas.microsoft.com/office/drawing/2014/main" id="{A03CE4DB-7235-415C-AE97-05A4221C4EFB}"/>
                  </a:ext>
                </a:extLst>
              </p:cNvPr>
              <p:cNvPicPr>
                <a:picLocks noChangeAspect="1"/>
              </p:cNvPicPr>
              <p:nvPr/>
            </p:nvPicPr>
            <p:blipFill rotWithShape="1">
              <a:blip r:embed="rId3"/>
              <a:srcRect t="6119"/>
              <a:stretch/>
            </p:blipFill>
            <p:spPr>
              <a:xfrm>
                <a:off x="524003" y="1413872"/>
                <a:ext cx="5137880" cy="4933281"/>
              </a:xfrm>
              <a:prstGeom prst="rect">
                <a:avLst/>
              </a:prstGeom>
            </p:spPr>
          </p:pic>
          <p:pic>
            <p:nvPicPr>
              <p:cNvPr id="10" name="Picture 9">
                <a:extLst>
                  <a:ext uri="{FF2B5EF4-FFF2-40B4-BE49-F238E27FC236}">
                    <a16:creationId xmlns:a16="http://schemas.microsoft.com/office/drawing/2014/main" id="{6B80D210-AFCA-45A2-93F5-9D174092B2EA}"/>
                  </a:ext>
                </a:extLst>
              </p:cNvPr>
              <p:cNvPicPr>
                <a:picLocks noChangeAspect="1"/>
              </p:cNvPicPr>
              <p:nvPr/>
            </p:nvPicPr>
            <p:blipFill>
              <a:blip r:embed="rId4"/>
              <a:stretch>
                <a:fillRect/>
              </a:stretch>
            </p:blipFill>
            <p:spPr>
              <a:xfrm>
                <a:off x="6089459" y="1092362"/>
                <a:ext cx="4277322" cy="3439005"/>
              </a:xfrm>
              <a:prstGeom prst="rect">
                <a:avLst/>
              </a:prstGeom>
            </p:spPr>
          </p:pic>
          <p:sp>
            <p:nvSpPr>
              <p:cNvPr id="12" name="TextBox 11">
                <a:extLst>
                  <a:ext uri="{FF2B5EF4-FFF2-40B4-BE49-F238E27FC236}">
                    <a16:creationId xmlns:a16="http://schemas.microsoft.com/office/drawing/2014/main" id="{B63B8894-AAE8-4785-AA5F-D9DD8B1193F8}"/>
                  </a:ext>
                </a:extLst>
              </p:cNvPr>
              <p:cNvSpPr txBox="1"/>
              <p:nvPr/>
            </p:nvSpPr>
            <p:spPr>
              <a:xfrm>
                <a:off x="6089459" y="4707688"/>
                <a:ext cx="5234248" cy="1782657"/>
              </a:xfrm>
              <a:prstGeom prst="rect">
                <a:avLst/>
              </a:prstGeom>
              <a:noFill/>
            </p:spPr>
            <p:txBody>
              <a:bodyPr wrap="square" rtlCol="0">
                <a:spAutoFit/>
              </a:bodyPr>
              <a:lstStyle/>
              <a:p>
                <a:pPr marL="285750" indent="-285750">
                  <a:buFont typeface="Arial" panose="020B0604020202020204" pitchFamily="34" charset="0"/>
                  <a:buChar char="•"/>
                </a:pPr>
                <a:r>
                  <a:rPr lang="en-US"/>
                  <a:t>The first point in a COVID-19 related flow when the user was reached with a message</a:t>
                </a:r>
              </a:p>
              <a:p>
                <a:pPr marL="285750" indent="-285750">
                  <a:buFont typeface="Arial" panose="020B0604020202020204" pitchFamily="34" charset="0"/>
                  <a:buChar char="•"/>
                </a:pPr>
                <a:r>
                  <a:rPr lang="en-US"/>
                  <a:t>Once per flow</a:t>
                </a:r>
              </a:p>
              <a:p>
                <a:pPr marL="285750" indent="-285750">
                  <a:buFont typeface="Arial" panose="020B0604020202020204" pitchFamily="34" charset="0"/>
                  <a:buChar char="•"/>
                </a:pPr>
                <a:endParaRPr lang="en-US"/>
              </a:p>
            </p:txBody>
          </p:sp>
        </p:grpSp>
        <p:sp>
          <p:nvSpPr>
            <p:cNvPr id="6" name="Rectangle 5">
              <a:extLst>
                <a:ext uri="{FF2B5EF4-FFF2-40B4-BE49-F238E27FC236}">
                  <a16:creationId xmlns:a16="http://schemas.microsoft.com/office/drawing/2014/main" id="{6F925D34-90FB-4D96-8335-A8123E9DF859}"/>
                </a:ext>
              </a:extLst>
            </p:cNvPr>
            <p:cNvSpPr/>
            <p:nvPr/>
          </p:nvSpPr>
          <p:spPr>
            <a:xfrm>
              <a:off x="1551709" y="6142182"/>
              <a:ext cx="350982" cy="1385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3A7FEE-6C18-4EEA-AF69-19363CC1E9E9}"/>
                </a:ext>
              </a:extLst>
            </p:cNvPr>
            <p:cNvSpPr/>
            <p:nvPr/>
          </p:nvSpPr>
          <p:spPr>
            <a:xfrm>
              <a:off x="7743545" y="4179455"/>
              <a:ext cx="569181"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E643EC04-E53B-494D-A389-4F69E376908B}"/>
              </a:ext>
            </a:extLst>
          </p:cNvPr>
          <p:cNvSpPr/>
          <p:nvPr/>
        </p:nvSpPr>
        <p:spPr>
          <a:xfrm>
            <a:off x="442274" y="949254"/>
            <a:ext cx="11500344" cy="2038507"/>
          </a:xfrm>
          <a:prstGeom prst="rect">
            <a:avLst/>
          </a:prstGeom>
        </p:spPr>
        <p:txBody>
          <a:bodyPr wrap="square">
            <a:spAutoFit/>
          </a:bodyPr>
          <a:lstStyle/>
          <a:p>
            <a:pPr fontAlgn="base">
              <a:lnSpc>
                <a:spcPct val="107000"/>
              </a:lnSpc>
            </a:pPr>
            <a:r>
              <a:rPr lang="en-US" b="1">
                <a:solidFill>
                  <a:srgbClr val="00B0F0"/>
                </a:solidFill>
                <a:latin typeface="Calibri" panose="020F0502020204030204" pitchFamily="34" charset="0"/>
                <a:cs typeface="Calibri" panose="020F0502020204030204" pitchFamily="34" charset="0"/>
              </a:rPr>
              <a:t>HAC 1 (Reach) : Number of people reached on COVID-19 through messaging on prevention and access to services </a:t>
            </a:r>
            <a:endParaRPr lang="en-US" b="1">
              <a:solidFill>
                <a:srgbClr val="0070C0"/>
              </a:solidFill>
              <a:latin typeface="Calibri" panose="020F0502020204030204" pitchFamily="34" charset="0"/>
              <a:cs typeface="Calibri" panose="020F0502020204030204" pitchFamily="34" charset="0"/>
            </a:endParaRPr>
          </a:p>
          <a:p>
            <a:pPr fontAlgn="base">
              <a:lnSpc>
                <a:spcPct val="107000"/>
              </a:lnSpc>
            </a:pPr>
            <a:endParaRPr lang="en-US" sz="1000" b="1">
              <a:solidFill>
                <a:srgbClr val="0070C0"/>
              </a:solidFill>
              <a:latin typeface="Calibri" panose="020F0502020204030204" pitchFamily="34" charset="0"/>
              <a:cs typeface="Calibri" panose="020F0502020204030204" pitchFamily="34" charset="0"/>
            </a:endParaRPr>
          </a:p>
          <a:p>
            <a:pPr fontAlgn="base">
              <a:lnSpc>
                <a:spcPct val="107000"/>
              </a:lnSpc>
            </a:pPr>
            <a:r>
              <a:rPr lang="en-US" b="1">
                <a:solidFill>
                  <a:srgbClr val="0070C0"/>
                </a:solidFill>
                <a:latin typeface="Calibri" panose="020F0502020204030204" pitchFamily="34" charset="0"/>
                <a:cs typeface="Calibri" panose="020F0502020204030204" pitchFamily="34" charset="0"/>
              </a:rPr>
              <a:t>RapidPro Indicator: # of times users were reached for COVID-19 response</a:t>
            </a:r>
          </a:p>
          <a:p>
            <a:pPr fontAlgn="base">
              <a:lnSpc>
                <a:spcPct val="107000"/>
              </a:lnSpc>
            </a:pPr>
            <a:r>
              <a:rPr lang="en-US" b="1">
                <a:solidFill>
                  <a:srgbClr val="0070C0"/>
                </a:solidFill>
                <a:latin typeface="Calibri" panose="020F0502020204030204" pitchFamily="34" charset="0"/>
                <a:ea typeface="Times New Roman" panose="02020603050405020304" pitchFamily="18" charset="0"/>
                <a:cs typeface="Calibri" panose="020F0502020204030204" pitchFamily="34" charset="0"/>
              </a:rPr>
              <a:t>Definition:</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An aggregate of</a:t>
            </a:r>
            <a:endParaRPr lang="en-US">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a:solidFill>
                  <a:srgbClr val="FF0000"/>
                </a:solidFill>
                <a:latin typeface="Calibri" panose="020F0502020204030204" pitchFamily="34" charset="0"/>
                <a:ea typeface="Times New Roman" panose="02020603050405020304" pitchFamily="18" charset="0"/>
                <a:cs typeface="Calibri" panose="020F0502020204030204" pitchFamily="34" charset="0"/>
              </a:rPr>
              <a:t>Total number of times users were sent at least one message in a RapidPro flow for COVID-19, and</a:t>
            </a:r>
            <a:endParaRPr lang="en-US">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a:solidFill>
                  <a:srgbClr val="000000"/>
                </a:solidFill>
                <a:latin typeface="Calibri" panose="020F0502020204030204" pitchFamily="34" charset="0"/>
                <a:ea typeface="Times New Roman" panose="02020603050405020304" pitchFamily="18" charset="0"/>
                <a:cs typeface="Arial" panose="020B0604020202020204" pitchFamily="34" charset="0"/>
              </a:rPr>
              <a:t>Total number of times users’ questions were answered via </a:t>
            </a:r>
            <a:r>
              <a:rPr lang="en-US" err="1">
                <a:solidFill>
                  <a:srgbClr val="000000"/>
                </a:solidFill>
                <a:latin typeface="Calibri" panose="020F0502020204030204" pitchFamily="34" charset="0"/>
                <a:ea typeface="Times New Roman" panose="02020603050405020304" pitchFamily="18" charset="0"/>
                <a:cs typeface="Arial" panose="020B0604020202020204" pitchFamily="34" charset="0"/>
              </a:rPr>
              <a:t>CasePro</a:t>
            </a:r>
            <a:r>
              <a:rPr lang="en-US">
                <a:solidFill>
                  <a:srgbClr val="000000"/>
                </a:solidFill>
                <a:latin typeface="Calibri" panose="020F0502020204030204" pitchFamily="34" charset="0"/>
                <a:ea typeface="Times New Roman" panose="02020603050405020304" pitchFamily="18" charset="0"/>
                <a:cs typeface="Arial" panose="020B0604020202020204" pitchFamily="34" charset="0"/>
              </a:rPr>
              <a:t>/U-Partners, and</a:t>
            </a:r>
            <a:endParaRPr lang="en-US">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a:solidFill>
                  <a:srgbClr val="000000"/>
                </a:solidFill>
                <a:latin typeface="Calibri" panose="020F0502020204030204" pitchFamily="34" charset="0"/>
                <a:ea typeface="Times New Roman" panose="02020603050405020304" pitchFamily="18" charset="0"/>
                <a:cs typeface="Arial" panose="020B0604020202020204" pitchFamily="34" charset="0"/>
              </a:rPr>
              <a:t>Total number of users reached/times users were reached through other RapidPro activities (e.g. via RapidPro API).</a:t>
            </a:r>
            <a:endParaRPr lang="en-US">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284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E79A-D547-4063-821E-D890060A9D40}"/>
              </a:ext>
            </a:extLst>
          </p:cNvPr>
          <p:cNvSpPr>
            <a:spLocks noGrp="1"/>
          </p:cNvSpPr>
          <p:nvPr>
            <p:ph type="title"/>
          </p:nvPr>
        </p:nvSpPr>
        <p:spPr>
          <a:xfrm>
            <a:off x="442274" y="269710"/>
            <a:ext cx="9152830" cy="822652"/>
          </a:xfrm>
        </p:spPr>
        <p:txBody>
          <a:bodyPr>
            <a:normAutofit/>
          </a:bodyPr>
          <a:lstStyle/>
          <a:p>
            <a:r>
              <a:rPr lang="en-US" sz="3600" b="1">
                <a:solidFill>
                  <a:srgbClr val="00B0F0"/>
                </a:solidFill>
                <a:latin typeface="Arial"/>
                <a:cs typeface="Arial"/>
              </a:rPr>
              <a:t>RapidPro Enabled Platforms</a:t>
            </a:r>
            <a:endParaRPr lang="en-US" sz="3600" b="1">
              <a:solidFill>
                <a:srgbClr val="00B0F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6ECD45-4675-4C13-8193-345583C297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sp>
        <p:nvSpPr>
          <p:cNvPr id="16" name="Rectangle 15">
            <a:extLst>
              <a:ext uri="{FF2B5EF4-FFF2-40B4-BE49-F238E27FC236}">
                <a16:creationId xmlns:a16="http://schemas.microsoft.com/office/drawing/2014/main" id="{991A7963-F72B-4983-880C-E04AA0539D2E}"/>
              </a:ext>
            </a:extLst>
          </p:cNvPr>
          <p:cNvSpPr/>
          <p:nvPr/>
        </p:nvSpPr>
        <p:spPr>
          <a:xfrm>
            <a:off x="442274" y="949254"/>
            <a:ext cx="11500344" cy="2022028"/>
          </a:xfrm>
          <a:prstGeom prst="rect">
            <a:avLst/>
          </a:prstGeom>
        </p:spPr>
        <p:txBody>
          <a:bodyPr wrap="square">
            <a:spAutoFit/>
          </a:bodyPr>
          <a:lstStyle/>
          <a:p>
            <a:pPr fontAlgn="base">
              <a:lnSpc>
                <a:spcPct val="107000"/>
              </a:lnSpc>
            </a:pPr>
            <a:r>
              <a:rPr lang="en-US" b="1">
                <a:solidFill>
                  <a:srgbClr val="00B0F0"/>
                </a:solidFill>
                <a:latin typeface="Calibri" panose="020F0502020204030204" pitchFamily="34" charset="0"/>
                <a:cs typeface="Calibri" panose="020F0502020204030204" pitchFamily="34" charset="0"/>
              </a:rPr>
              <a:t>HAC 1 (Reach) : Number of people reached on COVID-19 through messaging on prevention and access to services </a:t>
            </a:r>
            <a:endParaRPr lang="en-US" b="1">
              <a:solidFill>
                <a:srgbClr val="0070C0"/>
              </a:solidFill>
              <a:latin typeface="Calibri" panose="020F0502020204030204" pitchFamily="34" charset="0"/>
              <a:cs typeface="Calibri" panose="020F0502020204030204" pitchFamily="34" charset="0"/>
            </a:endParaRPr>
          </a:p>
          <a:p>
            <a:pPr fontAlgn="base">
              <a:lnSpc>
                <a:spcPct val="107000"/>
              </a:lnSpc>
            </a:pPr>
            <a:endParaRPr lang="en-US" sz="1000" b="1">
              <a:solidFill>
                <a:srgbClr val="0070C0"/>
              </a:solidFill>
              <a:latin typeface="Calibri" panose="020F0502020204030204" pitchFamily="34" charset="0"/>
              <a:cs typeface="Calibri" panose="020F0502020204030204" pitchFamily="34" charset="0"/>
            </a:endParaRPr>
          </a:p>
          <a:p>
            <a:pPr fontAlgn="base">
              <a:lnSpc>
                <a:spcPct val="107000"/>
              </a:lnSpc>
            </a:pPr>
            <a:r>
              <a:rPr lang="en-US" b="1">
                <a:solidFill>
                  <a:srgbClr val="0070C0"/>
                </a:solidFill>
                <a:latin typeface="Calibri" panose="020F0502020204030204" pitchFamily="34" charset="0"/>
                <a:cs typeface="Calibri" panose="020F0502020204030204" pitchFamily="34" charset="0"/>
              </a:rPr>
              <a:t>RapidPro Indicator: # of times users were reached for COVID-19 response</a:t>
            </a:r>
            <a:endParaRPr lang="en-US" b="1">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pPr>
            <a:r>
              <a:rPr lang="en-US" b="1">
                <a:solidFill>
                  <a:srgbClr val="0070C0"/>
                </a:solidFill>
                <a:latin typeface="Calibri" panose="020F0502020204030204" pitchFamily="34" charset="0"/>
                <a:ea typeface="Times New Roman" panose="02020603050405020304" pitchFamily="18" charset="0"/>
                <a:cs typeface="Calibri" panose="020F0502020204030204" pitchFamily="34" charset="0"/>
              </a:rPr>
              <a:t>Definition:</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An aggregate of</a:t>
            </a:r>
            <a:endParaRPr lang="en-US">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Total number of times users were sent at least one message in a RapidPro flow for COVID-19, and</a:t>
            </a:r>
            <a:endParaRPr lang="en-US">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a:solidFill>
                  <a:srgbClr val="FF0000"/>
                </a:solidFill>
                <a:latin typeface="Calibri" panose="020F0502020204030204" pitchFamily="34" charset="0"/>
                <a:ea typeface="Times New Roman" panose="02020603050405020304" pitchFamily="18" charset="0"/>
                <a:cs typeface="Arial" panose="020B0604020202020204" pitchFamily="34" charset="0"/>
              </a:rPr>
              <a:t>Total number of times users’ questions were answered via </a:t>
            </a:r>
            <a:r>
              <a:rPr lang="en-US" err="1">
                <a:solidFill>
                  <a:srgbClr val="FF0000"/>
                </a:solidFill>
                <a:latin typeface="Calibri" panose="020F0502020204030204" pitchFamily="34" charset="0"/>
                <a:ea typeface="Times New Roman" panose="02020603050405020304" pitchFamily="18" charset="0"/>
                <a:cs typeface="Arial" panose="020B0604020202020204" pitchFamily="34" charset="0"/>
              </a:rPr>
              <a:t>CasePro</a:t>
            </a:r>
            <a:r>
              <a:rPr lang="en-US">
                <a:solidFill>
                  <a:srgbClr val="FF0000"/>
                </a:solidFill>
                <a:latin typeface="Calibri" panose="020F0502020204030204" pitchFamily="34" charset="0"/>
                <a:ea typeface="Times New Roman" panose="02020603050405020304" pitchFamily="18" charset="0"/>
                <a:cs typeface="Arial" panose="020B0604020202020204" pitchFamily="34" charset="0"/>
              </a:rPr>
              <a:t>/U-Partners, and</a:t>
            </a:r>
            <a:endParaRPr lang="en-US">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a:solidFill>
                  <a:srgbClr val="FF0000"/>
                </a:solidFill>
                <a:latin typeface="Calibri" panose="020F0502020204030204" pitchFamily="34" charset="0"/>
                <a:ea typeface="Times New Roman" panose="02020603050405020304" pitchFamily="18" charset="0"/>
                <a:cs typeface="Arial" panose="020B0604020202020204" pitchFamily="34" charset="0"/>
              </a:rPr>
              <a:t>Total number of users reached/times users were reached through other RapidPro activities (e.g. via RapidPro API).</a:t>
            </a:r>
            <a:endParaRPr lang="en-US">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144531C-A28E-438F-934E-857488BD4DA0}"/>
              </a:ext>
            </a:extLst>
          </p:cNvPr>
          <p:cNvSpPr txBox="1"/>
          <p:nvPr/>
        </p:nvSpPr>
        <p:spPr>
          <a:xfrm>
            <a:off x="442274" y="3126388"/>
            <a:ext cx="2799592" cy="369332"/>
          </a:xfrm>
          <a:prstGeom prst="rect">
            <a:avLst/>
          </a:prstGeom>
          <a:noFill/>
        </p:spPr>
        <p:txBody>
          <a:bodyPr wrap="square" rtlCol="0">
            <a:spAutoFit/>
          </a:bodyPr>
          <a:lstStyle/>
          <a:p>
            <a:r>
              <a:rPr lang="en-US" err="1"/>
              <a:t>CasePro</a:t>
            </a:r>
            <a:r>
              <a:rPr lang="en-US"/>
              <a:t> / U-Partners</a:t>
            </a:r>
          </a:p>
        </p:txBody>
      </p:sp>
      <p:pic>
        <p:nvPicPr>
          <p:cNvPr id="9" name="Picture 8">
            <a:extLst>
              <a:ext uri="{FF2B5EF4-FFF2-40B4-BE49-F238E27FC236}">
                <a16:creationId xmlns:a16="http://schemas.microsoft.com/office/drawing/2014/main" id="{AB36E070-A365-479D-8528-915A3D47AC12}"/>
              </a:ext>
            </a:extLst>
          </p:cNvPr>
          <p:cNvPicPr>
            <a:picLocks noChangeAspect="1"/>
          </p:cNvPicPr>
          <p:nvPr/>
        </p:nvPicPr>
        <p:blipFill>
          <a:blip r:embed="rId3"/>
          <a:stretch>
            <a:fillRect/>
          </a:stretch>
        </p:blipFill>
        <p:spPr>
          <a:xfrm>
            <a:off x="520987" y="3561602"/>
            <a:ext cx="5916760" cy="2347144"/>
          </a:xfrm>
          <a:prstGeom prst="rect">
            <a:avLst/>
          </a:prstGeom>
        </p:spPr>
      </p:pic>
      <p:sp>
        <p:nvSpPr>
          <p:cNvPr id="12" name="TextBox 11">
            <a:extLst>
              <a:ext uri="{FF2B5EF4-FFF2-40B4-BE49-F238E27FC236}">
                <a16:creationId xmlns:a16="http://schemas.microsoft.com/office/drawing/2014/main" id="{9D7AE571-1A43-4E0F-B94A-078F59502346}"/>
              </a:ext>
            </a:extLst>
          </p:cNvPr>
          <p:cNvSpPr txBox="1"/>
          <p:nvPr/>
        </p:nvSpPr>
        <p:spPr>
          <a:xfrm>
            <a:off x="6607626" y="3126388"/>
            <a:ext cx="4365174" cy="2862322"/>
          </a:xfrm>
          <a:prstGeom prst="rect">
            <a:avLst/>
          </a:prstGeom>
          <a:noFill/>
        </p:spPr>
        <p:txBody>
          <a:bodyPr wrap="square" rtlCol="0">
            <a:spAutoFit/>
          </a:bodyPr>
          <a:lstStyle/>
          <a:p>
            <a:pPr marL="285750" indent="-285750">
              <a:buFont typeface="Arial" panose="020B0604020202020204" pitchFamily="34" charset="0"/>
              <a:buChar char="•"/>
            </a:pPr>
            <a:r>
              <a:rPr lang="en-US"/>
              <a:t>Under the Partners tab, select a partner that is responding to COVID-19 messages</a:t>
            </a:r>
          </a:p>
          <a:p>
            <a:pPr marL="285750" indent="-285750">
              <a:buFont typeface="Arial" panose="020B0604020202020204" pitchFamily="34" charset="0"/>
              <a:buChar char="•"/>
            </a:pPr>
            <a:r>
              <a:rPr lang="en-US"/>
              <a:t>Under the Replies header, can select a time period and export the messages</a:t>
            </a:r>
          </a:p>
          <a:p>
            <a:pPr marL="285750" indent="-285750">
              <a:buFont typeface="Arial" panose="020B0604020202020204" pitchFamily="34" charset="0"/>
              <a:buChar char="•"/>
            </a:pPr>
            <a:r>
              <a:rPr lang="en-US"/>
              <a:t>The spreadsheet export contains the message replies for the time period – these can be filtered by appropriate label and counted</a:t>
            </a:r>
          </a:p>
          <a:p>
            <a:pPr marL="285750" indent="-285750">
              <a:buFont typeface="Arial" panose="020B0604020202020204" pitchFamily="34" charset="0"/>
              <a:buChar char="•"/>
            </a:pPr>
            <a:r>
              <a:rPr lang="en-US"/>
              <a:t>Repeat for each Partner that responds to the COVID-19 messages</a:t>
            </a:r>
          </a:p>
        </p:txBody>
      </p:sp>
    </p:spTree>
    <p:extLst>
      <p:ext uri="{BB962C8B-B14F-4D97-AF65-F5344CB8AC3E}">
        <p14:creationId xmlns:p14="http://schemas.microsoft.com/office/powerpoint/2010/main" val="20176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E79A-D547-4063-821E-D890060A9D40}"/>
              </a:ext>
            </a:extLst>
          </p:cNvPr>
          <p:cNvSpPr>
            <a:spLocks noGrp="1"/>
          </p:cNvSpPr>
          <p:nvPr>
            <p:ph type="title"/>
          </p:nvPr>
        </p:nvSpPr>
        <p:spPr>
          <a:xfrm>
            <a:off x="442273" y="269710"/>
            <a:ext cx="10466277" cy="822652"/>
          </a:xfrm>
        </p:spPr>
        <p:txBody>
          <a:bodyPr>
            <a:normAutofit/>
          </a:bodyPr>
          <a:lstStyle/>
          <a:p>
            <a:r>
              <a:rPr lang="en-US" sz="3600" b="1">
                <a:solidFill>
                  <a:srgbClr val="00B0F0"/>
                </a:solidFill>
                <a:latin typeface="Arial"/>
                <a:cs typeface="Arial"/>
              </a:rPr>
              <a:t>RapidPro Enabled Platforms</a:t>
            </a:r>
            <a:endParaRPr lang="en-US" sz="3600" b="1">
              <a:solidFill>
                <a:srgbClr val="00B0F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6ECD45-4675-4C13-8193-345583C297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sp>
        <p:nvSpPr>
          <p:cNvPr id="4" name="Rectangle 3">
            <a:extLst>
              <a:ext uri="{FF2B5EF4-FFF2-40B4-BE49-F238E27FC236}">
                <a16:creationId xmlns:a16="http://schemas.microsoft.com/office/drawing/2014/main" id="{8163C24E-F2D1-4017-B988-129864D299EB}"/>
              </a:ext>
            </a:extLst>
          </p:cNvPr>
          <p:cNvSpPr/>
          <p:nvPr/>
        </p:nvSpPr>
        <p:spPr>
          <a:xfrm>
            <a:off x="508000" y="1007018"/>
            <a:ext cx="11391392" cy="2022028"/>
          </a:xfrm>
          <a:prstGeom prst="rect">
            <a:avLst/>
          </a:prstGeom>
        </p:spPr>
        <p:txBody>
          <a:bodyPr wrap="square">
            <a:spAutoFit/>
          </a:bodyPr>
          <a:lstStyle/>
          <a:p>
            <a:pPr fontAlgn="base">
              <a:lnSpc>
                <a:spcPct val="107000"/>
              </a:lnSpc>
            </a:pPr>
            <a:r>
              <a:rPr lang="en-US" b="1">
                <a:solidFill>
                  <a:srgbClr val="00B0F0"/>
                </a:solidFill>
                <a:latin typeface="Calibri" panose="020F0502020204030204" pitchFamily="34" charset="0"/>
                <a:cs typeface="Calibri" panose="020F0502020204030204" pitchFamily="34" charset="0"/>
              </a:rPr>
              <a:t>HAC 2 (Engagement): Number of people who participate in COVID-19 actions </a:t>
            </a:r>
            <a:endParaRPr lang="en-US" b="1">
              <a:solidFill>
                <a:srgbClr val="0070C0"/>
              </a:solidFill>
              <a:latin typeface="Calibri" panose="020F0502020204030204" pitchFamily="34" charset="0"/>
              <a:cs typeface="Calibri" panose="020F0502020204030204" pitchFamily="34" charset="0"/>
            </a:endParaRPr>
          </a:p>
          <a:p>
            <a:pPr fontAlgn="base">
              <a:lnSpc>
                <a:spcPct val="107000"/>
              </a:lnSpc>
            </a:pPr>
            <a:endParaRPr lang="en-US" sz="1000" b="1">
              <a:solidFill>
                <a:srgbClr val="0070C0"/>
              </a:solidFill>
              <a:latin typeface="Calibri" panose="020F0502020204030204" pitchFamily="34" charset="0"/>
              <a:cs typeface="Calibri" panose="020F0502020204030204" pitchFamily="34" charset="0"/>
            </a:endParaRPr>
          </a:p>
          <a:p>
            <a:pPr fontAlgn="base">
              <a:lnSpc>
                <a:spcPct val="107000"/>
              </a:lnSpc>
            </a:pPr>
            <a:r>
              <a:rPr lang="en-US" b="1">
                <a:solidFill>
                  <a:srgbClr val="0070C0"/>
                </a:solidFill>
                <a:latin typeface="Calibri" panose="020F0502020204030204" pitchFamily="34" charset="0"/>
                <a:cs typeface="Calibri" panose="020F0502020204030204" pitchFamily="34" charset="0"/>
              </a:rPr>
              <a:t>RapidPro Indicator: </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of messages received </a:t>
            </a:r>
            <a:r>
              <a:rPr lang="en-US" sz="1100">
                <a:latin typeface="Calibri" panose="020F0502020204030204" pitchFamily="34" charset="0"/>
                <a:ea typeface="Calibri" panose="020F0502020204030204" pitchFamily="34" charset="0"/>
                <a:cs typeface="Arial" panose="020B0604020202020204" pitchFamily="34" charset="0"/>
              </a:rPr>
              <a:t> </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in messaging </a:t>
            </a:r>
            <a:r>
              <a:rPr lang="en-US" err="1">
                <a:solidFill>
                  <a:srgbClr val="0070C0"/>
                </a:solidFill>
                <a:latin typeface="Calibri" panose="020F0502020204030204" pitchFamily="34" charset="0"/>
                <a:ea typeface="Times New Roman" panose="02020603050405020304" pitchFamily="18" charset="0"/>
                <a:cs typeface="Calibri" panose="020F0502020204030204" pitchFamily="34" charset="0"/>
              </a:rPr>
              <a:t>programmes</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that have incorporated COVID-19 content.</a:t>
            </a:r>
            <a:endParaRPr lang="en-US">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pPr>
            <a:r>
              <a:rPr lang="en-US" b="1">
                <a:solidFill>
                  <a:srgbClr val="0070C0"/>
                </a:solidFill>
                <a:latin typeface="Calibri" panose="020F0502020204030204" pitchFamily="34" charset="0"/>
                <a:ea typeface="Times New Roman" panose="02020603050405020304" pitchFamily="18" charset="0"/>
                <a:cs typeface="Calibri" panose="020F0502020204030204" pitchFamily="34" charset="0"/>
              </a:rPr>
              <a:t>Definition:</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An aggregate of</a:t>
            </a:r>
            <a:endParaRPr lang="en-US">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a:solidFill>
                  <a:srgbClr val="FF0000"/>
                </a:solidFill>
                <a:latin typeface="Calibri" panose="020F0502020204030204" pitchFamily="34" charset="0"/>
                <a:ea typeface="Times New Roman" panose="02020603050405020304" pitchFamily="18" charset="0"/>
                <a:cs typeface="Calibri" panose="020F0502020204030204" pitchFamily="34" charset="0"/>
              </a:rPr>
              <a:t># of messages received from users on COVID-19 RapidPro flows</a:t>
            </a:r>
            <a:endParaRPr lang="en-US">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a:latin typeface="Calibri" panose="020F0502020204030204" pitchFamily="34" charset="0"/>
                <a:ea typeface="Times New Roman" panose="02020603050405020304" pitchFamily="18" charset="0"/>
                <a:cs typeface="Arial" panose="020B0604020202020204" pitchFamily="34" charset="0"/>
              </a:rPr>
              <a:t># of messages received from users on </a:t>
            </a:r>
            <a:r>
              <a:rPr lang="en-US" err="1">
                <a:latin typeface="Calibri" panose="020F0502020204030204" pitchFamily="34" charset="0"/>
                <a:ea typeface="Times New Roman" panose="02020603050405020304" pitchFamily="18" charset="0"/>
                <a:cs typeface="Arial" panose="020B0604020202020204" pitchFamily="34" charset="0"/>
              </a:rPr>
              <a:t>CasePro</a:t>
            </a:r>
            <a:r>
              <a:rPr lang="en-US">
                <a:latin typeface="Calibri" panose="020F0502020204030204" pitchFamily="34" charset="0"/>
                <a:ea typeface="Times New Roman" panose="02020603050405020304" pitchFamily="18" charset="0"/>
                <a:cs typeface="Arial" panose="020B0604020202020204" pitchFamily="34" charset="0"/>
              </a:rPr>
              <a:t>/U-Partners platforms</a:t>
            </a:r>
            <a:endParaRPr lang="en-US">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a:latin typeface="Calibri" panose="020F0502020204030204" pitchFamily="34" charset="0"/>
                <a:ea typeface="Times New Roman" panose="02020603050405020304" pitchFamily="18" charset="0"/>
                <a:cs typeface="Arial" panose="020B0604020202020204" pitchFamily="34" charset="0"/>
              </a:rPr>
              <a:t># of messages received from users </a:t>
            </a:r>
            <a:r>
              <a:rPr lang="en-US">
                <a:solidFill>
                  <a:srgbClr val="000000"/>
                </a:solidFill>
                <a:latin typeface="Calibri" panose="020F0502020204030204" pitchFamily="34" charset="0"/>
                <a:ea typeface="Times New Roman" panose="02020603050405020304" pitchFamily="18" charset="0"/>
                <a:cs typeface="Arial" panose="020B0604020202020204" pitchFamily="34" charset="0"/>
              </a:rPr>
              <a:t>through other RapidPro activities (e.g. via RapidPro API).</a:t>
            </a:r>
            <a:endParaRPr lang="en-US">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E47D9E8-AA50-46B1-A55A-9D5FEC477F0F}"/>
              </a:ext>
            </a:extLst>
          </p:cNvPr>
          <p:cNvPicPr>
            <a:picLocks noChangeAspect="1"/>
          </p:cNvPicPr>
          <p:nvPr/>
        </p:nvPicPr>
        <p:blipFill>
          <a:blip r:embed="rId3"/>
          <a:stretch>
            <a:fillRect/>
          </a:stretch>
        </p:blipFill>
        <p:spPr>
          <a:xfrm>
            <a:off x="442274" y="3191024"/>
            <a:ext cx="6247405" cy="3528994"/>
          </a:xfrm>
          <a:prstGeom prst="rect">
            <a:avLst/>
          </a:prstGeom>
        </p:spPr>
      </p:pic>
      <p:sp>
        <p:nvSpPr>
          <p:cNvPr id="6" name="Rectangle 5">
            <a:extLst>
              <a:ext uri="{FF2B5EF4-FFF2-40B4-BE49-F238E27FC236}">
                <a16:creationId xmlns:a16="http://schemas.microsoft.com/office/drawing/2014/main" id="{0CB49B3D-619A-40F0-9F02-B74F0FCE9DE1}"/>
              </a:ext>
            </a:extLst>
          </p:cNvPr>
          <p:cNvSpPr/>
          <p:nvPr/>
        </p:nvSpPr>
        <p:spPr>
          <a:xfrm>
            <a:off x="2807855" y="6449937"/>
            <a:ext cx="3011054" cy="2456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4B70301-CB33-4E17-90D4-375A7F4111B8}"/>
              </a:ext>
            </a:extLst>
          </p:cNvPr>
          <p:cNvSpPr txBox="1"/>
          <p:nvPr/>
        </p:nvSpPr>
        <p:spPr>
          <a:xfrm>
            <a:off x="6068293" y="6388119"/>
            <a:ext cx="304892" cy="369332"/>
          </a:xfrm>
          <a:prstGeom prst="rect">
            <a:avLst/>
          </a:prstGeom>
          <a:noFill/>
        </p:spPr>
        <p:txBody>
          <a:bodyPr wrap="none" rtlCol="0">
            <a:spAutoFit/>
          </a:bodyPr>
          <a:lstStyle/>
          <a:p>
            <a:r>
              <a:rPr lang="en-US">
                <a:solidFill>
                  <a:srgbClr val="FF0000"/>
                </a:solidFill>
              </a:rPr>
              <a:t>X</a:t>
            </a:r>
          </a:p>
        </p:txBody>
      </p:sp>
      <p:sp>
        <p:nvSpPr>
          <p:cNvPr id="8" name="TextBox 7">
            <a:extLst>
              <a:ext uri="{FF2B5EF4-FFF2-40B4-BE49-F238E27FC236}">
                <a16:creationId xmlns:a16="http://schemas.microsoft.com/office/drawing/2014/main" id="{960B3935-97CF-4302-9847-1BCD1995C970}"/>
              </a:ext>
            </a:extLst>
          </p:cNvPr>
          <p:cNvSpPr txBox="1"/>
          <p:nvPr/>
        </p:nvSpPr>
        <p:spPr>
          <a:xfrm>
            <a:off x="7039832" y="3289418"/>
            <a:ext cx="3868719" cy="2031325"/>
          </a:xfrm>
          <a:prstGeom prst="rect">
            <a:avLst/>
          </a:prstGeom>
          <a:noFill/>
        </p:spPr>
        <p:txBody>
          <a:bodyPr wrap="square" rtlCol="0">
            <a:spAutoFit/>
          </a:bodyPr>
          <a:lstStyle/>
          <a:p>
            <a:pPr marL="285750" indent="-285750">
              <a:buFont typeface="Arial" panose="020B0604020202020204" pitchFamily="34" charset="0"/>
              <a:buChar char="•"/>
            </a:pPr>
            <a:r>
              <a:rPr lang="en-US"/>
              <a:t>Each time the user gives responds to a Wait for Response box, combined</a:t>
            </a:r>
          </a:p>
          <a:p>
            <a:pPr marL="285750" indent="-285750">
              <a:buFont typeface="Arial" panose="020B0604020202020204" pitchFamily="34" charset="0"/>
              <a:buChar char="•"/>
            </a:pPr>
            <a:r>
              <a:rPr lang="en-US"/>
              <a:t>For every Wait for Response box, for every flow</a:t>
            </a:r>
          </a:p>
          <a:p>
            <a:pPr marL="285750" indent="-285750">
              <a:buFont typeface="Arial" panose="020B0604020202020204" pitchFamily="34" charset="0"/>
              <a:buChar char="•"/>
            </a:pPr>
            <a:r>
              <a:rPr lang="en-US"/>
              <a:t>Normally do NOT include “Other” category (usually these are bad responses)</a:t>
            </a:r>
          </a:p>
        </p:txBody>
      </p:sp>
    </p:spTree>
    <p:extLst>
      <p:ext uri="{BB962C8B-B14F-4D97-AF65-F5344CB8AC3E}">
        <p14:creationId xmlns:p14="http://schemas.microsoft.com/office/powerpoint/2010/main" val="134959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E79A-D547-4063-821E-D890060A9D40}"/>
              </a:ext>
            </a:extLst>
          </p:cNvPr>
          <p:cNvSpPr>
            <a:spLocks noGrp="1"/>
          </p:cNvSpPr>
          <p:nvPr>
            <p:ph type="title"/>
          </p:nvPr>
        </p:nvSpPr>
        <p:spPr>
          <a:xfrm>
            <a:off x="442274" y="269710"/>
            <a:ext cx="10774366" cy="822652"/>
          </a:xfrm>
        </p:spPr>
        <p:txBody>
          <a:bodyPr>
            <a:normAutofit/>
          </a:bodyPr>
          <a:lstStyle/>
          <a:p>
            <a:r>
              <a:rPr lang="en-US" sz="3600" b="1">
                <a:solidFill>
                  <a:srgbClr val="00B0F0"/>
                </a:solidFill>
                <a:latin typeface="Arial"/>
                <a:cs typeface="Arial"/>
              </a:rPr>
              <a:t>RapidPro Enabled Platforms</a:t>
            </a:r>
            <a:endParaRPr lang="en-US" sz="3600" b="1">
              <a:solidFill>
                <a:srgbClr val="00B0F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6ECD45-4675-4C13-8193-345583C297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sp>
        <p:nvSpPr>
          <p:cNvPr id="4" name="Rectangle 3">
            <a:extLst>
              <a:ext uri="{FF2B5EF4-FFF2-40B4-BE49-F238E27FC236}">
                <a16:creationId xmlns:a16="http://schemas.microsoft.com/office/drawing/2014/main" id="{8163C24E-F2D1-4017-B988-129864D299EB}"/>
              </a:ext>
            </a:extLst>
          </p:cNvPr>
          <p:cNvSpPr/>
          <p:nvPr/>
        </p:nvSpPr>
        <p:spPr>
          <a:xfrm>
            <a:off x="508000" y="1031402"/>
            <a:ext cx="11241726" cy="2022028"/>
          </a:xfrm>
          <a:prstGeom prst="rect">
            <a:avLst/>
          </a:prstGeom>
        </p:spPr>
        <p:txBody>
          <a:bodyPr wrap="square">
            <a:spAutoFit/>
          </a:bodyPr>
          <a:lstStyle/>
          <a:p>
            <a:pPr fontAlgn="base">
              <a:lnSpc>
                <a:spcPct val="107000"/>
              </a:lnSpc>
            </a:pPr>
            <a:r>
              <a:rPr lang="en-US" b="1">
                <a:solidFill>
                  <a:srgbClr val="00B0F0"/>
                </a:solidFill>
                <a:latin typeface="Calibri" panose="020F0502020204030204" pitchFamily="34" charset="0"/>
                <a:cs typeface="Calibri" panose="020F0502020204030204" pitchFamily="34" charset="0"/>
              </a:rPr>
              <a:t>HAC 2 (Engagement): Number of people who participate in COVID-19 actions </a:t>
            </a:r>
            <a:endParaRPr lang="en-US" b="1">
              <a:solidFill>
                <a:srgbClr val="0070C0"/>
              </a:solidFill>
              <a:latin typeface="Calibri" panose="020F0502020204030204" pitchFamily="34" charset="0"/>
              <a:cs typeface="Calibri" panose="020F0502020204030204" pitchFamily="34" charset="0"/>
            </a:endParaRPr>
          </a:p>
          <a:p>
            <a:pPr fontAlgn="base">
              <a:lnSpc>
                <a:spcPct val="107000"/>
              </a:lnSpc>
            </a:pPr>
            <a:endParaRPr lang="en-US" sz="1000" b="1">
              <a:solidFill>
                <a:srgbClr val="0070C0"/>
              </a:solidFill>
              <a:latin typeface="Calibri" panose="020F0502020204030204" pitchFamily="34" charset="0"/>
              <a:cs typeface="Calibri" panose="020F0502020204030204" pitchFamily="34" charset="0"/>
            </a:endParaRPr>
          </a:p>
          <a:p>
            <a:pPr fontAlgn="base">
              <a:lnSpc>
                <a:spcPct val="107000"/>
              </a:lnSpc>
            </a:pPr>
            <a:r>
              <a:rPr lang="en-US" b="1">
                <a:solidFill>
                  <a:srgbClr val="0070C0"/>
                </a:solidFill>
                <a:latin typeface="Calibri" panose="020F0502020204030204" pitchFamily="34" charset="0"/>
                <a:cs typeface="Calibri" panose="020F0502020204030204" pitchFamily="34" charset="0"/>
              </a:rPr>
              <a:t>RapidPro Indicator: </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of messages received </a:t>
            </a:r>
            <a:r>
              <a:rPr lang="en-US" sz="1100">
                <a:latin typeface="Calibri" panose="020F0502020204030204" pitchFamily="34" charset="0"/>
                <a:ea typeface="Calibri" panose="020F0502020204030204" pitchFamily="34" charset="0"/>
                <a:cs typeface="Arial" panose="020B0604020202020204" pitchFamily="34" charset="0"/>
              </a:rPr>
              <a:t> </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in messaging </a:t>
            </a:r>
            <a:r>
              <a:rPr lang="en-US" err="1">
                <a:solidFill>
                  <a:srgbClr val="0070C0"/>
                </a:solidFill>
                <a:latin typeface="Calibri" panose="020F0502020204030204" pitchFamily="34" charset="0"/>
                <a:ea typeface="Times New Roman" panose="02020603050405020304" pitchFamily="18" charset="0"/>
                <a:cs typeface="Calibri" panose="020F0502020204030204" pitchFamily="34" charset="0"/>
              </a:rPr>
              <a:t>programmes</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that have incorporated COVID-19 content.</a:t>
            </a:r>
            <a:endParaRPr lang="en-US" b="1">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pPr>
            <a:r>
              <a:rPr lang="en-US" b="1">
                <a:solidFill>
                  <a:srgbClr val="0070C0"/>
                </a:solidFill>
                <a:latin typeface="Calibri" panose="020F0502020204030204" pitchFamily="34" charset="0"/>
                <a:ea typeface="Times New Roman" panose="02020603050405020304" pitchFamily="18" charset="0"/>
                <a:cs typeface="Calibri" panose="020F0502020204030204" pitchFamily="34" charset="0"/>
              </a:rPr>
              <a:t>Definition:</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An aggregate of</a:t>
            </a:r>
            <a:endParaRPr lang="en-US">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a:latin typeface="Calibri" panose="020F0502020204030204" pitchFamily="34" charset="0"/>
                <a:ea typeface="Times New Roman" panose="02020603050405020304" pitchFamily="18" charset="0"/>
                <a:cs typeface="Calibri" panose="020F0502020204030204" pitchFamily="34" charset="0"/>
              </a:rPr>
              <a:t># of messages received from users on COVID-19 RapidPro flows</a:t>
            </a:r>
            <a:endParaRPr lang="en-US">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a:solidFill>
                  <a:srgbClr val="FF0000"/>
                </a:solidFill>
                <a:latin typeface="Calibri" panose="020F0502020204030204" pitchFamily="34" charset="0"/>
                <a:ea typeface="Times New Roman" panose="02020603050405020304" pitchFamily="18" charset="0"/>
                <a:cs typeface="Arial" panose="020B0604020202020204" pitchFamily="34" charset="0"/>
              </a:rPr>
              <a:t># of messages received from users on </a:t>
            </a:r>
            <a:r>
              <a:rPr lang="en-US" err="1">
                <a:solidFill>
                  <a:srgbClr val="FF0000"/>
                </a:solidFill>
                <a:latin typeface="Calibri" panose="020F0502020204030204" pitchFamily="34" charset="0"/>
                <a:ea typeface="Times New Roman" panose="02020603050405020304" pitchFamily="18" charset="0"/>
                <a:cs typeface="Arial" panose="020B0604020202020204" pitchFamily="34" charset="0"/>
              </a:rPr>
              <a:t>CasePro</a:t>
            </a:r>
            <a:r>
              <a:rPr lang="en-US">
                <a:solidFill>
                  <a:srgbClr val="FF0000"/>
                </a:solidFill>
                <a:latin typeface="Calibri" panose="020F0502020204030204" pitchFamily="34" charset="0"/>
                <a:ea typeface="Times New Roman" panose="02020603050405020304" pitchFamily="18" charset="0"/>
                <a:cs typeface="Arial" panose="020B0604020202020204" pitchFamily="34" charset="0"/>
              </a:rPr>
              <a:t>/U-Partners platforms</a:t>
            </a:r>
            <a:endParaRPr lang="en-US">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a:solidFill>
                  <a:srgbClr val="FF0000"/>
                </a:solidFill>
                <a:latin typeface="Calibri" panose="020F0502020204030204" pitchFamily="34" charset="0"/>
                <a:ea typeface="Times New Roman" panose="02020603050405020304" pitchFamily="18" charset="0"/>
                <a:cs typeface="Arial" panose="020B0604020202020204" pitchFamily="34" charset="0"/>
              </a:rPr>
              <a:t># of messages received from users through other RapidPro activities (e.g. via RapidPro API).</a:t>
            </a:r>
            <a:endParaRPr lang="en-US">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19814C6-5433-48E1-B41D-2BC48103A0A6}"/>
              </a:ext>
            </a:extLst>
          </p:cNvPr>
          <p:cNvPicPr>
            <a:picLocks noChangeAspect="1"/>
          </p:cNvPicPr>
          <p:nvPr/>
        </p:nvPicPr>
        <p:blipFill>
          <a:blip r:embed="rId3"/>
          <a:stretch>
            <a:fillRect/>
          </a:stretch>
        </p:blipFill>
        <p:spPr>
          <a:xfrm>
            <a:off x="1734845" y="3315793"/>
            <a:ext cx="5571120" cy="1726334"/>
          </a:xfrm>
          <a:prstGeom prst="rect">
            <a:avLst/>
          </a:prstGeom>
        </p:spPr>
      </p:pic>
      <p:pic>
        <p:nvPicPr>
          <p:cNvPr id="8" name="Picture 7">
            <a:extLst>
              <a:ext uri="{FF2B5EF4-FFF2-40B4-BE49-F238E27FC236}">
                <a16:creationId xmlns:a16="http://schemas.microsoft.com/office/drawing/2014/main" id="{0338DC05-06EB-4AED-9D2A-BECC2CCA6869}"/>
              </a:ext>
            </a:extLst>
          </p:cNvPr>
          <p:cNvPicPr>
            <a:picLocks noChangeAspect="1"/>
          </p:cNvPicPr>
          <p:nvPr/>
        </p:nvPicPr>
        <p:blipFill>
          <a:blip r:embed="rId4"/>
          <a:stretch>
            <a:fillRect/>
          </a:stretch>
        </p:blipFill>
        <p:spPr>
          <a:xfrm>
            <a:off x="1796459" y="5167319"/>
            <a:ext cx="3612258" cy="1371594"/>
          </a:xfrm>
          <a:prstGeom prst="rect">
            <a:avLst/>
          </a:prstGeom>
        </p:spPr>
      </p:pic>
      <p:sp>
        <p:nvSpPr>
          <p:cNvPr id="10" name="TextBox 9">
            <a:extLst>
              <a:ext uri="{FF2B5EF4-FFF2-40B4-BE49-F238E27FC236}">
                <a16:creationId xmlns:a16="http://schemas.microsoft.com/office/drawing/2014/main" id="{3E4CC047-7CBF-4741-8E10-1AFE79E28A03}"/>
              </a:ext>
            </a:extLst>
          </p:cNvPr>
          <p:cNvSpPr txBox="1"/>
          <p:nvPr/>
        </p:nvSpPr>
        <p:spPr>
          <a:xfrm>
            <a:off x="7485081" y="3178713"/>
            <a:ext cx="3868719" cy="2862322"/>
          </a:xfrm>
          <a:prstGeom prst="rect">
            <a:avLst/>
          </a:prstGeom>
          <a:noFill/>
        </p:spPr>
        <p:txBody>
          <a:bodyPr wrap="square" rtlCol="0">
            <a:spAutoFit/>
          </a:bodyPr>
          <a:lstStyle/>
          <a:p>
            <a:pPr marL="285750" indent="-285750">
              <a:buFont typeface="Arial" panose="020B0604020202020204" pitchFamily="34" charset="0"/>
              <a:buChar char="•"/>
            </a:pPr>
            <a:r>
              <a:rPr lang="en-US"/>
              <a:t>Create one or more Labels dedicated for incoming COVID-19 messages</a:t>
            </a:r>
          </a:p>
          <a:p>
            <a:pPr marL="285750" indent="-285750">
              <a:buFont typeface="Arial" panose="020B0604020202020204" pitchFamily="34" charset="0"/>
              <a:buChar char="•"/>
            </a:pPr>
            <a:r>
              <a:rPr lang="en-US"/>
              <a:t>In the Organization tab, under the Labels header, the Total Messages (received by the platform) for each Label can be viewed</a:t>
            </a:r>
          </a:p>
          <a:p>
            <a:pPr marL="285750" indent="-285750">
              <a:buFont typeface="Arial" panose="020B0604020202020204" pitchFamily="34" charset="0"/>
              <a:buChar char="•"/>
            </a:pPr>
            <a:r>
              <a:rPr lang="en-US"/>
              <a:t>Using the Export Stats tool, the number of Messages in a given time period can be accessed</a:t>
            </a:r>
          </a:p>
        </p:txBody>
      </p:sp>
      <p:sp>
        <p:nvSpPr>
          <p:cNvPr id="11" name="TextBox 10">
            <a:extLst>
              <a:ext uri="{FF2B5EF4-FFF2-40B4-BE49-F238E27FC236}">
                <a16:creationId xmlns:a16="http://schemas.microsoft.com/office/drawing/2014/main" id="{C8155D03-B43E-4C72-8040-0CF15E18190D}"/>
              </a:ext>
            </a:extLst>
          </p:cNvPr>
          <p:cNvSpPr txBox="1"/>
          <p:nvPr/>
        </p:nvSpPr>
        <p:spPr>
          <a:xfrm>
            <a:off x="368481" y="3270115"/>
            <a:ext cx="1187248" cy="646331"/>
          </a:xfrm>
          <a:prstGeom prst="rect">
            <a:avLst/>
          </a:prstGeom>
          <a:noFill/>
        </p:spPr>
        <p:txBody>
          <a:bodyPr wrap="none" rtlCol="0">
            <a:spAutoFit/>
          </a:bodyPr>
          <a:lstStyle/>
          <a:p>
            <a:r>
              <a:rPr lang="en-US" err="1"/>
              <a:t>CasePro</a:t>
            </a:r>
            <a:r>
              <a:rPr lang="en-US"/>
              <a:t> /</a:t>
            </a:r>
          </a:p>
          <a:p>
            <a:r>
              <a:rPr lang="en-US"/>
              <a:t>U-Partners</a:t>
            </a:r>
          </a:p>
        </p:txBody>
      </p:sp>
    </p:spTree>
    <p:extLst>
      <p:ext uri="{BB962C8B-B14F-4D97-AF65-F5344CB8AC3E}">
        <p14:creationId xmlns:p14="http://schemas.microsoft.com/office/powerpoint/2010/main" val="3434422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E79A-D547-4063-821E-D890060A9D40}"/>
              </a:ext>
            </a:extLst>
          </p:cNvPr>
          <p:cNvSpPr>
            <a:spLocks noGrp="1"/>
          </p:cNvSpPr>
          <p:nvPr>
            <p:ph type="title"/>
          </p:nvPr>
        </p:nvSpPr>
        <p:spPr>
          <a:xfrm>
            <a:off x="442273" y="269710"/>
            <a:ext cx="9924507" cy="822652"/>
          </a:xfrm>
        </p:spPr>
        <p:txBody>
          <a:bodyPr>
            <a:normAutofit/>
          </a:bodyPr>
          <a:lstStyle/>
          <a:p>
            <a:r>
              <a:rPr lang="en-US" sz="3600" b="1">
                <a:solidFill>
                  <a:srgbClr val="00B0F0"/>
                </a:solidFill>
                <a:latin typeface="Arial"/>
                <a:cs typeface="Arial"/>
              </a:rPr>
              <a:t>RapidPro Enabled Platforms</a:t>
            </a:r>
            <a:endParaRPr lang="en-US" sz="3600" b="1">
              <a:solidFill>
                <a:srgbClr val="00B0F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6ECD45-4675-4C13-8193-345583C297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sp>
        <p:nvSpPr>
          <p:cNvPr id="4" name="Rectangle 3">
            <a:extLst>
              <a:ext uri="{FF2B5EF4-FFF2-40B4-BE49-F238E27FC236}">
                <a16:creationId xmlns:a16="http://schemas.microsoft.com/office/drawing/2014/main" id="{8163C24E-F2D1-4017-B988-129864D299EB}"/>
              </a:ext>
            </a:extLst>
          </p:cNvPr>
          <p:cNvSpPr/>
          <p:nvPr/>
        </p:nvSpPr>
        <p:spPr>
          <a:xfrm>
            <a:off x="508000" y="860714"/>
            <a:ext cx="11427968" cy="3104440"/>
          </a:xfrm>
          <a:prstGeom prst="rect">
            <a:avLst/>
          </a:prstGeom>
        </p:spPr>
        <p:txBody>
          <a:bodyPr wrap="square">
            <a:spAutoFit/>
          </a:bodyPr>
          <a:lstStyle/>
          <a:p>
            <a:pPr fontAlgn="base">
              <a:lnSpc>
                <a:spcPct val="107000"/>
              </a:lnSpc>
            </a:pPr>
            <a:r>
              <a:rPr lang="en-US" b="1">
                <a:solidFill>
                  <a:srgbClr val="00B0F0"/>
                </a:solidFill>
                <a:latin typeface="Calibri" panose="020F0502020204030204" pitchFamily="34" charset="0"/>
                <a:cs typeface="Calibri" panose="020F0502020204030204" pitchFamily="34" charset="0"/>
              </a:rPr>
              <a:t>HAC 3 (Feedback): Number of people sharing their concerns and asking questions/ clarifications for available support services to address their needs through established feedback mechanisms </a:t>
            </a:r>
            <a:endParaRPr lang="en-US" b="1">
              <a:solidFill>
                <a:srgbClr val="0070C0"/>
              </a:solidFill>
              <a:latin typeface="Calibri" panose="020F0502020204030204" pitchFamily="34" charset="0"/>
              <a:cs typeface="Calibri" panose="020F0502020204030204" pitchFamily="34" charset="0"/>
            </a:endParaRPr>
          </a:p>
          <a:p>
            <a:pPr fontAlgn="base">
              <a:lnSpc>
                <a:spcPct val="107000"/>
              </a:lnSpc>
            </a:pPr>
            <a:endParaRPr lang="en-US" sz="1000" b="1">
              <a:solidFill>
                <a:srgbClr val="0070C0"/>
              </a:solidFill>
              <a:latin typeface="Calibri" panose="020F0502020204030204" pitchFamily="34" charset="0"/>
              <a:cs typeface="Calibri" panose="020F0502020204030204" pitchFamily="34" charset="0"/>
            </a:endParaRPr>
          </a:p>
          <a:p>
            <a:pPr fontAlgn="base">
              <a:lnSpc>
                <a:spcPct val="107000"/>
              </a:lnSpc>
            </a:pPr>
            <a:r>
              <a:rPr lang="en-US" b="1">
                <a:solidFill>
                  <a:srgbClr val="0070C0"/>
                </a:solidFill>
                <a:latin typeface="Calibri" panose="020F0502020204030204" pitchFamily="34" charset="0"/>
                <a:cs typeface="Calibri" panose="020F0502020204030204" pitchFamily="34" charset="0"/>
              </a:rPr>
              <a:t>RapidPro Indicator:</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 of times people shared asked questions/clarifications on support services on RapidPro </a:t>
            </a:r>
            <a:endParaRPr lang="en-US">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pPr>
            <a:r>
              <a:rPr lang="en-US" b="1">
                <a:solidFill>
                  <a:srgbClr val="0070C0"/>
                </a:solidFill>
                <a:latin typeface="Calibri" panose="020F0502020204030204" pitchFamily="34" charset="0"/>
                <a:ea typeface="Times New Roman" panose="02020603050405020304" pitchFamily="18" charset="0"/>
                <a:cs typeface="Calibri" panose="020F0502020204030204" pitchFamily="34" charset="0"/>
              </a:rPr>
              <a:t>Definition:</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An aggregate of</a:t>
            </a:r>
            <a:endParaRPr lang="en-US">
              <a:latin typeface="Calibri" panose="020F0502020204030204" pitchFamily="34" charset="0"/>
              <a:ea typeface="Calibri" panose="020F0502020204030204" pitchFamily="34" charset="0"/>
              <a:cs typeface="Arial" panose="020B0604020202020204" pitchFamily="34" charset="0"/>
            </a:endParaRPr>
          </a:p>
          <a:p>
            <a:pPr marL="285750" lvl="0" indent="-285750" fontAlgn="base">
              <a:buFont typeface="Arial" panose="020B0604020202020204" pitchFamily="34" charset="0"/>
              <a:buChar char="•"/>
            </a:pPr>
            <a:r>
              <a:rPr lang="en-US">
                <a:solidFill>
                  <a:srgbClr val="FF0000"/>
                </a:solidFill>
              </a:rPr>
              <a:t># of times people </a:t>
            </a:r>
          </a:p>
          <a:p>
            <a:pPr marL="742950" lvl="1" indent="-285750" fontAlgn="base">
              <a:buFont typeface="Arial" panose="020B0604020202020204" pitchFamily="34" charset="0"/>
              <a:buChar char="•"/>
            </a:pPr>
            <a:r>
              <a:rPr lang="en-US">
                <a:solidFill>
                  <a:srgbClr val="FF0000"/>
                </a:solidFill>
              </a:rPr>
              <a:t>answered polls</a:t>
            </a:r>
          </a:p>
          <a:p>
            <a:pPr marL="742950" lvl="1" indent="-285750" fontAlgn="base">
              <a:buFont typeface="Arial" panose="020B0604020202020204" pitchFamily="34" charset="0"/>
              <a:buChar char="•"/>
            </a:pPr>
            <a:r>
              <a:rPr lang="en-US">
                <a:solidFill>
                  <a:srgbClr val="FF0000"/>
                </a:solidFill>
              </a:rPr>
              <a:t>submitted questions, myths, or other information</a:t>
            </a:r>
          </a:p>
          <a:p>
            <a:pPr indent="461963" fontAlgn="base"/>
            <a:r>
              <a:rPr lang="en-US">
                <a:solidFill>
                  <a:srgbClr val="FF0000"/>
                </a:solidFill>
              </a:rPr>
              <a:t>… through automated chatbots which can inform UNICEF’s programmatic interventions,</a:t>
            </a:r>
          </a:p>
          <a:p>
            <a:pPr marL="285750" lvl="0" indent="-285750" fontAlgn="base">
              <a:buFont typeface="Arial" panose="020B0604020202020204" pitchFamily="34" charset="0"/>
              <a:buChar char="•"/>
            </a:pPr>
            <a:r>
              <a:rPr lang="en-US">
                <a:solidFill>
                  <a:srgbClr val="FF0000"/>
                </a:solidFill>
              </a:rPr>
              <a:t># of times people sought referral services on RapidPro-enabled </a:t>
            </a:r>
            <a:r>
              <a:rPr lang="en-US" err="1">
                <a:solidFill>
                  <a:srgbClr val="FF0000"/>
                </a:solidFill>
              </a:rPr>
              <a:t>programmes</a:t>
            </a:r>
            <a:r>
              <a:rPr lang="en-US">
                <a:solidFill>
                  <a:srgbClr val="FF0000"/>
                </a:solidFill>
              </a:rPr>
              <a:t>, and</a:t>
            </a:r>
          </a:p>
          <a:p>
            <a:pPr marL="285750" lvl="0" indent="-285750" fontAlgn="base">
              <a:buFont typeface="Arial" panose="020B0604020202020204" pitchFamily="34" charset="0"/>
              <a:buChar char="•"/>
            </a:pPr>
            <a:r>
              <a:rPr lang="en-US"/>
              <a:t># of times people asked questions to be fielded on </a:t>
            </a:r>
            <a:r>
              <a:rPr lang="en-US" err="1"/>
              <a:t>CasePro</a:t>
            </a:r>
            <a:r>
              <a:rPr lang="en-US"/>
              <a:t>/U-Partners platforms</a:t>
            </a:r>
          </a:p>
        </p:txBody>
      </p:sp>
      <p:pic>
        <p:nvPicPr>
          <p:cNvPr id="3" name="Picture 2">
            <a:extLst>
              <a:ext uri="{FF2B5EF4-FFF2-40B4-BE49-F238E27FC236}">
                <a16:creationId xmlns:a16="http://schemas.microsoft.com/office/drawing/2014/main" id="{ABE95DB9-0EE7-4BDD-A068-A18F90075D9A}"/>
              </a:ext>
            </a:extLst>
          </p:cNvPr>
          <p:cNvPicPr>
            <a:picLocks noChangeAspect="1"/>
          </p:cNvPicPr>
          <p:nvPr/>
        </p:nvPicPr>
        <p:blipFill>
          <a:blip r:embed="rId3"/>
          <a:stretch>
            <a:fillRect/>
          </a:stretch>
        </p:blipFill>
        <p:spPr>
          <a:xfrm>
            <a:off x="741679" y="3943006"/>
            <a:ext cx="5678054" cy="2778470"/>
          </a:xfrm>
          <a:prstGeom prst="rect">
            <a:avLst/>
          </a:prstGeom>
        </p:spPr>
      </p:pic>
      <p:sp>
        <p:nvSpPr>
          <p:cNvPr id="6" name="Rectangle 5">
            <a:extLst>
              <a:ext uri="{FF2B5EF4-FFF2-40B4-BE49-F238E27FC236}">
                <a16:creationId xmlns:a16="http://schemas.microsoft.com/office/drawing/2014/main" id="{D0F65B6C-14B5-4CCE-81EC-D7DFD8158149}"/>
              </a:ext>
            </a:extLst>
          </p:cNvPr>
          <p:cNvSpPr/>
          <p:nvPr/>
        </p:nvSpPr>
        <p:spPr>
          <a:xfrm>
            <a:off x="5588000" y="4722023"/>
            <a:ext cx="387927" cy="175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BFBF52-492B-4E39-AA5E-841EEC2955BB}"/>
              </a:ext>
            </a:extLst>
          </p:cNvPr>
          <p:cNvSpPr txBox="1"/>
          <p:nvPr/>
        </p:nvSpPr>
        <p:spPr>
          <a:xfrm>
            <a:off x="6679618" y="4088927"/>
            <a:ext cx="3868719" cy="2308324"/>
          </a:xfrm>
          <a:prstGeom prst="rect">
            <a:avLst/>
          </a:prstGeom>
          <a:noFill/>
        </p:spPr>
        <p:txBody>
          <a:bodyPr wrap="square" rtlCol="0">
            <a:spAutoFit/>
          </a:bodyPr>
          <a:lstStyle/>
          <a:p>
            <a:pPr marL="285750" indent="-285750">
              <a:buFont typeface="Arial" panose="020B0604020202020204" pitchFamily="34" charset="0"/>
              <a:buChar char="•"/>
            </a:pPr>
            <a:r>
              <a:rPr lang="en-US"/>
              <a:t>Each time the user completes the key action</a:t>
            </a:r>
          </a:p>
          <a:p>
            <a:pPr marL="742950" lvl="1" indent="-285750">
              <a:buFont typeface="Arial" panose="020B0604020202020204" pitchFamily="34" charset="0"/>
              <a:buChar char="•"/>
            </a:pPr>
            <a:r>
              <a:rPr lang="en-US"/>
              <a:t>Answering a poll question</a:t>
            </a:r>
          </a:p>
          <a:p>
            <a:pPr marL="742950" lvl="1" indent="-285750">
              <a:buFont typeface="Arial" panose="020B0604020202020204" pitchFamily="34" charset="0"/>
              <a:buChar char="•"/>
            </a:pPr>
            <a:r>
              <a:rPr lang="en-US"/>
              <a:t>Submitting rumor</a:t>
            </a:r>
          </a:p>
          <a:p>
            <a:pPr marL="742950" lvl="1" indent="-285750">
              <a:buFont typeface="Arial" panose="020B0604020202020204" pitchFamily="34" charset="0"/>
              <a:buChar char="•"/>
            </a:pPr>
            <a:r>
              <a:rPr lang="en-US"/>
              <a:t>Sought referral information</a:t>
            </a:r>
          </a:p>
          <a:p>
            <a:pPr marL="285750" indent="-285750">
              <a:buFont typeface="Arial" panose="020B0604020202020204" pitchFamily="34" charset="0"/>
              <a:buChar char="•"/>
            </a:pPr>
            <a:r>
              <a:rPr lang="en-US"/>
              <a:t>Normally do NOT include “Other” category (usually these are bad responses)</a:t>
            </a:r>
          </a:p>
        </p:txBody>
      </p:sp>
    </p:spTree>
    <p:extLst>
      <p:ext uri="{BB962C8B-B14F-4D97-AF65-F5344CB8AC3E}">
        <p14:creationId xmlns:p14="http://schemas.microsoft.com/office/powerpoint/2010/main" val="671878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E79A-D547-4063-821E-D890060A9D40}"/>
              </a:ext>
            </a:extLst>
          </p:cNvPr>
          <p:cNvSpPr>
            <a:spLocks noGrp="1"/>
          </p:cNvSpPr>
          <p:nvPr>
            <p:ph type="title"/>
          </p:nvPr>
        </p:nvSpPr>
        <p:spPr>
          <a:xfrm>
            <a:off x="442273" y="269710"/>
            <a:ext cx="9924507" cy="822652"/>
          </a:xfrm>
        </p:spPr>
        <p:txBody>
          <a:bodyPr>
            <a:normAutofit/>
          </a:bodyPr>
          <a:lstStyle/>
          <a:p>
            <a:r>
              <a:rPr lang="en-US" sz="3600" b="1">
                <a:solidFill>
                  <a:srgbClr val="00B0F0"/>
                </a:solidFill>
                <a:latin typeface="Arial"/>
                <a:cs typeface="Arial"/>
              </a:rPr>
              <a:t>RapidPro Enabled Platforms</a:t>
            </a:r>
            <a:endParaRPr lang="en-US" sz="3600" b="1">
              <a:solidFill>
                <a:srgbClr val="00B0F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6ECD45-4675-4C13-8193-345583C297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sp>
        <p:nvSpPr>
          <p:cNvPr id="4" name="Rectangle 3">
            <a:extLst>
              <a:ext uri="{FF2B5EF4-FFF2-40B4-BE49-F238E27FC236}">
                <a16:creationId xmlns:a16="http://schemas.microsoft.com/office/drawing/2014/main" id="{8163C24E-F2D1-4017-B988-129864D299EB}"/>
              </a:ext>
            </a:extLst>
          </p:cNvPr>
          <p:cNvSpPr/>
          <p:nvPr/>
        </p:nvSpPr>
        <p:spPr>
          <a:xfrm>
            <a:off x="508000" y="860714"/>
            <a:ext cx="11427968" cy="3104440"/>
          </a:xfrm>
          <a:prstGeom prst="rect">
            <a:avLst/>
          </a:prstGeom>
        </p:spPr>
        <p:txBody>
          <a:bodyPr wrap="square">
            <a:spAutoFit/>
          </a:bodyPr>
          <a:lstStyle/>
          <a:p>
            <a:pPr fontAlgn="base">
              <a:lnSpc>
                <a:spcPct val="107000"/>
              </a:lnSpc>
            </a:pPr>
            <a:r>
              <a:rPr lang="en-US" b="1">
                <a:solidFill>
                  <a:srgbClr val="00B0F0"/>
                </a:solidFill>
                <a:latin typeface="Calibri" panose="020F0502020204030204" pitchFamily="34" charset="0"/>
                <a:cs typeface="Calibri" panose="020F0502020204030204" pitchFamily="34" charset="0"/>
              </a:rPr>
              <a:t>HAC 3 (Feedback): Number of people sharing their concerns and asking questions/ clarifications for available support services to address their needs through established feedback mechanisms </a:t>
            </a:r>
            <a:endParaRPr lang="en-US" b="1">
              <a:solidFill>
                <a:srgbClr val="0070C0"/>
              </a:solidFill>
              <a:latin typeface="Calibri" panose="020F0502020204030204" pitchFamily="34" charset="0"/>
              <a:cs typeface="Calibri" panose="020F0502020204030204" pitchFamily="34" charset="0"/>
            </a:endParaRPr>
          </a:p>
          <a:p>
            <a:pPr fontAlgn="base">
              <a:lnSpc>
                <a:spcPct val="107000"/>
              </a:lnSpc>
            </a:pPr>
            <a:endParaRPr lang="en-US" sz="1000" b="1">
              <a:solidFill>
                <a:srgbClr val="0070C0"/>
              </a:solidFill>
              <a:latin typeface="Calibri" panose="020F0502020204030204" pitchFamily="34" charset="0"/>
              <a:cs typeface="Calibri" panose="020F0502020204030204" pitchFamily="34" charset="0"/>
            </a:endParaRPr>
          </a:p>
          <a:p>
            <a:pPr fontAlgn="base">
              <a:lnSpc>
                <a:spcPct val="107000"/>
              </a:lnSpc>
            </a:pPr>
            <a:r>
              <a:rPr lang="en-US" b="1" err="1">
                <a:solidFill>
                  <a:srgbClr val="0070C0"/>
                </a:solidFill>
                <a:latin typeface="Calibri" panose="020F0502020204030204" pitchFamily="34" charset="0"/>
                <a:cs typeface="Calibri" panose="020F0502020204030204" pitchFamily="34" charset="0"/>
              </a:rPr>
              <a:t>RapidPro</a:t>
            </a:r>
            <a:r>
              <a:rPr lang="en-US" b="1">
                <a:solidFill>
                  <a:srgbClr val="0070C0"/>
                </a:solidFill>
                <a:latin typeface="Calibri" panose="020F0502020204030204" pitchFamily="34" charset="0"/>
                <a:cs typeface="Calibri" panose="020F0502020204030204" pitchFamily="34" charset="0"/>
              </a:rPr>
              <a:t> Indicator:</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 of times people shared asked questions/clarifications on support services on </a:t>
            </a:r>
            <a:r>
              <a:rPr lang="en-US" err="1">
                <a:solidFill>
                  <a:srgbClr val="0070C0"/>
                </a:solidFill>
                <a:latin typeface="Calibri" panose="020F0502020204030204" pitchFamily="34" charset="0"/>
                <a:ea typeface="Times New Roman" panose="02020603050405020304" pitchFamily="18" charset="0"/>
                <a:cs typeface="Calibri" panose="020F0502020204030204" pitchFamily="34" charset="0"/>
              </a:rPr>
              <a:t>RapidPro</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a:t>
            </a:r>
            <a:endParaRPr lang="en-US">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pPr>
            <a:r>
              <a:rPr lang="en-US" b="1">
                <a:solidFill>
                  <a:srgbClr val="0070C0"/>
                </a:solidFill>
                <a:latin typeface="Calibri" panose="020F0502020204030204" pitchFamily="34" charset="0"/>
                <a:ea typeface="Times New Roman" panose="02020603050405020304" pitchFamily="18" charset="0"/>
                <a:cs typeface="Calibri" panose="020F0502020204030204" pitchFamily="34" charset="0"/>
              </a:rPr>
              <a:t>Definition:</a:t>
            </a:r>
            <a:r>
              <a:rPr lang="en-US">
                <a:solidFill>
                  <a:srgbClr val="0070C0"/>
                </a:solidFill>
                <a:latin typeface="Calibri" panose="020F0502020204030204" pitchFamily="34" charset="0"/>
                <a:ea typeface="Times New Roman" panose="02020603050405020304" pitchFamily="18" charset="0"/>
                <a:cs typeface="Calibri" panose="020F0502020204030204" pitchFamily="34" charset="0"/>
              </a:rPr>
              <a:t> An aggregate of</a:t>
            </a:r>
            <a:endParaRPr lang="en-US">
              <a:latin typeface="Calibri" panose="020F0502020204030204" pitchFamily="34" charset="0"/>
              <a:ea typeface="Calibri" panose="020F0502020204030204" pitchFamily="34" charset="0"/>
              <a:cs typeface="Arial" panose="020B0604020202020204" pitchFamily="34" charset="0"/>
            </a:endParaRPr>
          </a:p>
          <a:p>
            <a:pPr marL="285750" lvl="0" indent="-285750" fontAlgn="base">
              <a:buFont typeface="Arial" panose="020B0604020202020204" pitchFamily="34" charset="0"/>
              <a:buChar char="•"/>
            </a:pPr>
            <a:r>
              <a:rPr lang="en-US"/>
              <a:t># of times people </a:t>
            </a:r>
          </a:p>
          <a:p>
            <a:pPr marL="742950" lvl="1" indent="-285750" fontAlgn="base">
              <a:buFont typeface="Arial" panose="020B0604020202020204" pitchFamily="34" charset="0"/>
              <a:buChar char="•"/>
            </a:pPr>
            <a:r>
              <a:rPr lang="en-US"/>
              <a:t>answered polls</a:t>
            </a:r>
          </a:p>
          <a:p>
            <a:pPr marL="742950" lvl="1" indent="-285750" fontAlgn="base">
              <a:buFont typeface="Arial" panose="020B0604020202020204" pitchFamily="34" charset="0"/>
              <a:buChar char="•"/>
            </a:pPr>
            <a:r>
              <a:rPr lang="en-US"/>
              <a:t>submitted questions, myths, or other information</a:t>
            </a:r>
          </a:p>
          <a:p>
            <a:pPr indent="461963" fontAlgn="base"/>
            <a:r>
              <a:rPr lang="en-US"/>
              <a:t>… through automated chatbots which can inform UNICEF’s programmatic interventions,</a:t>
            </a:r>
          </a:p>
          <a:p>
            <a:pPr marL="285750" lvl="0" indent="-285750" fontAlgn="base">
              <a:buFont typeface="Arial" panose="020B0604020202020204" pitchFamily="34" charset="0"/>
              <a:buChar char="•"/>
            </a:pPr>
            <a:r>
              <a:rPr lang="en-US"/>
              <a:t># of times people sought referral services on </a:t>
            </a:r>
            <a:r>
              <a:rPr lang="en-US" err="1"/>
              <a:t>RapidPro</a:t>
            </a:r>
            <a:r>
              <a:rPr lang="en-US"/>
              <a:t>-enabled </a:t>
            </a:r>
            <a:r>
              <a:rPr lang="en-US" err="1"/>
              <a:t>programmes</a:t>
            </a:r>
            <a:r>
              <a:rPr lang="en-US"/>
              <a:t>, and</a:t>
            </a:r>
          </a:p>
          <a:p>
            <a:pPr marL="285750" lvl="0" indent="-285750" fontAlgn="base">
              <a:buFont typeface="Arial" panose="020B0604020202020204" pitchFamily="34" charset="0"/>
              <a:buChar char="•"/>
            </a:pPr>
            <a:r>
              <a:rPr lang="en-US">
                <a:solidFill>
                  <a:srgbClr val="FF0000"/>
                </a:solidFill>
              </a:rPr>
              <a:t># of times people asked questions to be fielded on </a:t>
            </a:r>
            <a:r>
              <a:rPr lang="en-US" err="1">
                <a:solidFill>
                  <a:srgbClr val="FF0000"/>
                </a:solidFill>
              </a:rPr>
              <a:t>CasePro</a:t>
            </a:r>
            <a:r>
              <a:rPr lang="en-US">
                <a:solidFill>
                  <a:srgbClr val="FF0000"/>
                </a:solidFill>
              </a:rPr>
              <a:t>/U-Partners platforms</a:t>
            </a:r>
          </a:p>
        </p:txBody>
      </p:sp>
      <p:sp>
        <p:nvSpPr>
          <p:cNvPr id="9" name="TextBox 8">
            <a:extLst>
              <a:ext uri="{FF2B5EF4-FFF2-40B4-BE49-F238E27FC236}">
                <a16:creationId xmlns:a16="http://schemas.microsoft.com/office/drawing/2014/main" id="{4BB03AB1-91F9-418A-9B00-BDD1BC58357C}"/>
              </a:ext>
            </a:extLst>
          </p:cNvPr>
          <p:cNvSpPr txBox="1"/>
          <p:nvPr/>
        </p:nvSpPr>
        <p:spPr>
          <a:xfrm>
            <a:off x="508000" y="4397912"/>
            <a:ext cx="8469745" cy="646331"/>
          </a:xfrm>
          <a:prstGeom prst="rect">
            <a:avLst/>
          </a:prstGeom>
          <a:noFill/>
        </p:spPr>
        <p:txBody>
          <a:bodyPr wrap="square" rtlCol="0">
            <a:spAutoFit/>
          </a:bodyPr>
          <a:lstStyle/>
          <a:p>
            <a:pPr marL="285750" indent="-285750">
              <a:buFont typeface="Arial" panose="020B0604020202020204" pitchFamily="34" charset="0"/>
              <a:buChar char="•"/>
            </a:pPr>
            <a:r>
              <a:rPr lang="en-US"/>
              <a:t>Can be collected from </a:t>
            </a:r>
            <a:r>
              <a:rPr lang="en-US" err="1"/>
              <a:t>CasePro</a:t>
            </a:r>
            <a:r>
              <a:rPr lang="en-US"/>
              <a:t>/U-Partners in the same way as HAC 2/Engagement</a:t>
            </a:r>
          </a:p>
          <a:p>
            <a:pPr marL="285750" indent="-285750">
              <a:buFont typeface="Arial" panose="020B0604020202020204" pitchFamily="34" charset="0"/>
              <a:buChar char="•"/>
            </a:pPr>
            <a:r>
              <a:rPr lang="en-US"/>
              <a:t>Consider whether each incoming message fits the HAC 3 definition</a:t>
            </a:r>
          </a:p>
        </p:txBody>
      </p:sp>
    </p:spTree>
    <p:extLst>
      <p:ext uri="{BB962C8B-B14F-4D97-AF65-F5344CB8AC3E}">
        <p14:creationId xmlns:p14="http://schemas.microsoft.com/office/powerpoint/2010/main" val="237672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E79A-D547-4063-821E-D890060A9D40}"/>
              </a:ext>
            </a:extLst>
          </p:cNvPr>
          <p:cNvSpPr>
            <a:spLocks noGrp="1"/>
          </p:cNvSpPr>
          <p:nvPr>
            <p:ph type="title"/>
          </p:nvPr>
        </p:nvSpPr>
        <p:spPr>
          <a:xfrm>
            <a:off x="442274" y="269710"/>
            <a:ext cx="11359521" cy="822652"/>
          </a:xfrm>
        </p:spPr>
        <p:txBody>
          <a:bodyPr>
            <a:normAutofit/>
          </a:bodyPr>
          <a:lstStyle/>
          <a:p>
            <a:r>
              <a:rPr lang="en-US" sz="3600" b="1">
                <a:solidFill>
                  <a:srgbClr val="00B0F0"/>
                </a:solidFill>
                <a:latin typeface="Arial"/>
                <a:cs typeface="Arial"/>
              </a:rPr>
              <a:t>Internet of Good Things</a:t>
            </a:r>
            <a:endParaRPr lang="en-US" sz="3600" b="1">
              <a:solidFill>
                <a:srgbClr val="00B0F0"/>
              </a:solidFill>
              <a:latin typeface="Arial" panose="020B0604020202020204" pitchFamily="34" charset="0"/>
              <a:cs typeface="Arial" panose="020B0604020202020204" pitchFamily="34" charset="0"/>
            </a:endParaRPr>
          </a:p>
        </p:txBody>
      </p:sp>
      <p:pic>
        <p:nvPicPr>
          <p:cNvPr id="4" name="Picture 5" descr="A screenshot of a cell phone&#10;&#10;Description generated with very high confidence">
            <a:extLst>
              <a:ext uri="{FF2B5EF4-FFF2-40B4-BE49-F238E27FC236}">
                <a16:creationId xmlns:a16="http://schemas.microsoft.com/office/drawing/2014/main" id="{45D1C891-307A-48FD-854C-FA7E470341B8}"/>
              </a:ext>
            </a:extLst>
          </p:cNvPr>
          <p:cNvPicPr>
            <a:picLocks noChangeAspect="1"/>
          </p:cNvPicPr>
          <p:nvPr/>
        </p:nvPicPr>
        <p:blipFill>
          <a:blip r:embed="rId2"/>
          <a:stretch>
            <a:fillRect/>
          </a:stretch>
        </p:blipFill>
        <p:spPr>
          <a:xfrm>
            <a:off x="188119" y="1315849"/>
            <a:ext cx="11732418" cy="2464177"/>
          </a:xfrm>
          <a:prstGeom prst="rect">
            <a:avLst/>
          </a:prstGeom>
        </p:spPr>
      </p:pic>
      <p:pic>
        <p:nvPicPr>
          <p:cNvPr id="6" name="Picture 6" descr="A screenshot of a social media post&#10;&#10;Description generated with very high confidence">
            <a:extLst>
              <a:ext uri="{FF2B5EF4-FFF2-40B4-BE49-F238E27FC236}">
                <a16:creationId xmlns:a16="http://schemas.microsoft.com/office/drawing/2014/main" id="{5F48C362-08DE-43E9-B44E-38FB47F18055}"/>
              </a:ext>
            </a:extLst>
          </p:cNvPr>
          <p:cNvPicPr>
            <a:picLocks noChangeAspect="1"/>
          </p:cNvPicPr>
          <p:nvPr/>
        </p:nvPicPr>
        <p:blipFill>
          <a:blip r:embed="rId3"/>
          <a:stretch>
            <a:fillRect/>
          </a:stretch>
        </p:blipFill>
        <p:spPr>
          <a:xfrm>
            <a:off x="188119" y="3772843"/>
            <a:ext cx="11732417" cy="2348405"/>
          </a:xfrm>
          <a:prstGeom prst="rect">
            <a:avLst/>
          </a:prstGeom>
        </p:spPr>
      </p:pic>
      <p:pic>
        <p:nvPicPr>
          <p:cNvPr id="5" name="Picture 4">
            <a:extLst>
              <a:ext uri="{FF2B5EF4-FFF2-40B4-BE49-F238E27FC236}">
                <a16:creationId xmlns:a16="http://schemas.microsoft.com/office/drawing/2014/main" id="{6C6ECD45-4675-4C13-8193-345583C297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pic>
        <p:nvPicPr>
          <p:cNvPr id="7" name="Picture 7" descr="A picture containing table&#10;&#10;Description generated with very high confidence">
            <a:extLst>
              <a:ext uri="{FF2B5EF4-FFF2-40B4-BE49-F238E27FC236}">
                <a16:creationId xmlns:a16="http://schemas.microsoft.com/office/drawing/2014/main" id="{9182F48E-489C-46AD-AA35-174A4A06A76D}"/>
              </a:ext>
            </a:extLst>
          </p:cNvPr>
          <p:cNvPicPr>
            <a:picLocks noChangeAspect="1"/>
          </p:cNvPicPr>
          <p:nvPr/>
        </p:nvPicPr>
        <p:blipFill>
          <a:blip r:embed="rId5"/>
          <a:stretch>
            <a:fillRect/>
          </a:stretch>
        </p:blipFill>
        <p:spPr>
          <a:xfrm>
            <a:off x="4391025" y="5596255"/>
            <a:ext cx="5636418" cy="1082833"/>
          </a:xfrm>
          <a:prstGeom prst="rect">
            <a:avLst/>
          </a:prstGeom>
        </p:spPr>
      </p:pic>
      <p:sp>
        <p:nvSpPr>
          <p:cNvPr id="8" name="Arrow: Right 7">
            <a:extLst>
              <a:ext uri="{FF2B5EF4-FFF2-40B4-BE49-F238E27FC236}">
                <a16:creationId xmlns:a16="http://schemas.microsoft.com/office/drawing/2014/main" id="{D27A0D54-A6B0-4128-A35C-04AED85CA431}"/>
              </a:ext>
            </a:extLst>
          </p:cNvPr>
          <p:cNvSpPr/>
          <p:nvPr/>
        </p:nvSpPr>
        <p:spPr>
          <a:xfrm rot="-2580000">
            <a:off x="9639059" y="5253822"/>
            <a:ext cx="1940718" cy="15478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82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A0A473-6099-4AAD-8C95-DFF1F5B25C13}"/>
              </a:ext>
            </a:extLst>
          </p:cNvPr>
          <p:cNvSpPr txBox="1">
            <a:spLocks/>
          </p:cNvSpPr>
          <p:nvPr/>
        </p:nvSpPr>
        <p:spPr>
          <a:xfrm>
            <a:off x="442472" y="488748"/>
            <a:ext cx="10052355" cy="535283"/>
          </a:xfrm>
          <a:prstGeom prst="rect">
            <a:avLst/>
          </a:prstGeom>
        </p:spPr>
        <p:txBody>
          <a:bodyPr lIns="0" tIns="0" rIns="0" bIns="0" anchor="t"/>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b="1">
                <a:solidFill>
                  <a:srgbClr val="00B0F0"/>
                </a:solidFill>
                <a:latin typeface="Arial"/>
                <a:ea typeface="+mj-lt"/>
                <a:cs typeface="Arial"/>
              </a:rPr>
              <a:t>Session Overview</a:t>
            </a:r>
            <a:endParaRPr lang="en-US"/>
          </a:p>
          <a:p>
            <a:endParaRPr lang="en-US" b="1">
              <a:solidFill>
                <a:srgbClr val="00AEEF"/>
              </a:solidFill>
              <a:latin typeface="Arial"/>
              <a:ea typeface="Arial" charset="0"/>
              <a:cs typeface="Arial" charset="0"/>
            </a:endParaRPr>
          </a:p>
        </p:txBody>
      </p:sp>
      <p:sp>
        <p:nvSpPr>
          <p:cNvPr id="16" name="Rectangle 15">
            <a:extLst>
              <a:ext uri="{FF2B5EF4-FFF2-40B4-BE49-F238E27FC236}">
                <a16:creationId xmlns:a16="http://schemas.microsoft.com/office/drawing/2014/main" id="{92B1897C-8F2D-4851-A4F3-9BC69C809039}"/>
              </a:ext>
            </a:extLst>
          </p:cNvPr>
          <p:cNvSpPr/>
          <p:nvPr/>
        </p:nvSpPr>
        <p:spPr>
          <a:xfrm>
            <a:off x="334894" y="1354138"/>
            <a:ext cx="6464932" cy="866904"/>
          </a:xfrm>
          <a:prstGeom prst="rect">
            <a:avLst/>
          </a:prstGeom>
        </p:spPr>
        <p:txBody>
          <a:bodyPr wrap="square" anchor="t">
            <a:spAutoFit/>
          </a:bodyPr>
          <a:lstStyle/>
          <a:p>
            <a:pPr marL="285750" indent="-285750">
              <a:spcAft>
                <a:spcPts val="800"/>
              </a:spcAft>
              <a:buClr>
                <a:srgbClr val="002060"/>
              </a:buClr>
              <a:buFont typeface="Arial" panose="020B0604020202020204" pitchFamily="34" charset="0"/>
              <a:buChar char="•"/>
            </a:pPr>
            <a:endParaRPr lang="en-US" sz="1300">
              <a:solidFill>
                <a:srgbClr val="002060"/>
              </a:solidFill>
              <a:cs typeface="Calibri"/>
            </a:endParaRPr>
          </a:p>
          <a:p>
            <a:pPr>
              <a:spcAft>
                <a:spcPts val="800"/>
              </a:spcAft>
              <a:buClr>
                <a:srgbClr val="002060"/>
              </a:buClr>
            </a:pPr>
            <a:endParaRPr lang="en-US" sz="1300">
              <a:solidFill>
                <a:srgbClr val="002060"/>
              </a:solidFill>
              <a:cs typeface="Calibri"/>
            </a:endParaRPr>
          </a:p>
          <a:p>
            <a:pPr marL="171450" indent="-171450">
              <a:buClr>
                <a:srgbClr val="002060"/>
              </a:buClr>
              <a:buFont typeface="Arial"/>
              <a:buChar char="•"/>
            </a:pPr>
            <a:endParaRPr lang="en-US" sz="1100">
              <a:solidFill>
                <a:srgbClr val="002060"/>
              </a:solidFill>
              <a:cs typeface="Calibri"/>
            </a:endParaRPr>
          </a:p>
        </p:txBody>
      </p:sp>
      <p:pic>
        <p:nvPicPr>
          <p:cNvPr id="23" name="Picture 22">
            <a:extLst>
              <a:ext uri="{FF2B5EF4-FFF2-40B4-BE49-F238E27FC236}">
                <a16:creationId xmlns:a16="http://schemas.microsoft.com/office/drawing/2014/main" id="{698C6054-DBF4-4608-B459-2855B00AC7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pic>
        <p:nvPicPr>
          <p:cNvPr id="3" name="Slika 2" descr="Slika na kojoj se prikazuje osoba, na zatvorenom, muškarac, kravata&#10;&#10;Opis je automatski generiran">
            <a:extLst>
              <a:ext uri="{FF2B5EF4-FFF2-40B4-BE49-F238E27FC236}">
                <a16:creationId xmlns:a16="http://schemas.microsoft.com/office/drawing/2014/main" id="{EC833FF1-6D35-4267-9CE0-02998D5ED66E}"/>
              </a:ext>
            </a:extLst>
          </p:cNvPr>
          <p:cNvPicPr>
            <a:picLocks noChangeAspect="1"/>
          </p:cNvPicPr>
          <p:nvPr/>
        </p:nvPicPr>
        <p:blipFill rotWithShape="1">
          <a:blip r:embed="rId4">
            <a:extLst>
              <a:ext uri="{28A0092B-C50C-407E-A947-70E740481C1C}">
                <a14:useLocalDpi xmlns:a14="http://schemas.microsoft.com/office/drawing/2010/main" val="0"/>
              </a:ext>
            </a:extLst>
          </a:blip>
          <a:srcRect l="3841" r="8484"/>
          <a:stretch/>
        </p:blipFill>
        <p:spPr>
          <a:xfrm>
            <a:off x="7009892" y="1695955"/>
            <a:ext cx="4440429" cy="3376387"/>
          </a:xfrm>
          <a:prstGeom prst="rect">
            <a:avLst/>
          </a:prstGeom>
        </p:spPr>
      </p:pic>
      <p:sp>
        <p:nvSpPr>
          <p:cNvPr id="4" name="Content Placeholder 2">
            <a:extLst>
              <a:ext uri="{FF2B5EF4-FFF2-40B4-BE49-F238E27FC236}">
                <a16:creationId xmlns:a16="http://schemas.microsoft.com/office/drawing/2014/main" id="{B4EB4C91-9E60-4ED6-95DA-A4ED72366366}"/>
              </a:ext>
            </a:extLst>
          </p:cNvPr>
          <p:cNvSpPr txBox="1">
            <a:spLocks/>
          </p:cNvSpPr>
          <p:nvPr/>
        </p:nvSpPr>
        <p:spPr>
          <a:xfrm>
            <a:off x="442273" y="1404594"/>
            <a:ext cx="5854831" cy="4326903"/>
          </a:xfrm>
          <a:prstGeom prst="rect">
            <a:avLst/>
          </a:prstGeom>
        </p:spPr>
        <p:txBody>
          <a:bodyPr vert="horz" lIns="91440" tIns="45720" rIns="91440" bIns="45720" rtlCol="0" anchor="t">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lnSpc>
                <a:spcPct val="124000"/>
              </a:lnSpc>
            </a:pPr>
            <a:r>
              <a:rPr lang="en-US">
                <a:ea typeface="+mn-lt"/>
                <a:cs typeface="+mn-lt"/>
              </a:rPr>
              <a:t>Provide an overview on the HPM/HAC Risk Communication and Community Engagement (RCCE) indicators for COVID-19, guidance documents</a:t>
            </a:r>
          </a:p>
          <a:p>
            <a:pPr marL="227965" indent="-227965">
              <a:lnSpc>
                <a:spcPct val="124000"/>
              </a:lnSpc>
            </a:pPr>
            <a:r>
              <a:rPr lang="en-US">
                <a:ea typeface="+mn-lt"/>
                <a:cs typeface="+mn-lt"/>
              </a:rPr>
              <a:t>Clarify additional guidance on digital platforms metrics and data collection and reporting </a:t>
            </a:r>
            <a:endParaRPr lang="en-US">
              <a:cs typeface="Calibri"/>
            </a:endParaRPr>
          </a:p>
          <a:p>
            <a:pPr marL="227965" indent="-227965">
              <a:lnSpc>
                <a:spcPct val="124000"/>
              </a:lnSpc>
            </a:pPr>
            <a:r>
              <a:rPr lang="en-US">
                <a:ea typeface="+mn-lt"/>
                <a:cs typeface="+mn-lt"/>
              </a:rPr>
              <a:t>Get feedback on the guidance and further required support</a:t>
            </a:r>
            <a:endParaRPr lang="en-US">
              <a:latin typeface="Calibri"/>
              <a:cs typeface="Calibri"/>
            </a:endParaRPr>
          </a:p>
        </p:txBody>
      </p:sp>
    </p:spTree>
    <p:extLst>
      <p:ext uri="{BB962C8B-B14F-4D97-AF65-F5344CB8AC3E}">
        <p14:creationId xmlns:p14="http://schemas.microsoft.com/office/powerpoint/2010/main" val="4116102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E79A-D547-4063-821E-D890060A9D40}"/>
              </a:ext>
            </a:extLst>
          </p:cNvPr>
          <p:cNvSpPr>
            <a:spLocks noGrp="1"/>
          </p:cNvSpPr>
          <p:nvPr>
            <p:ph type="title"/>
          </p:nvPr>
        </p:nvSpPr>
        <p:spPr>
          <a:xfrm>
            <a:off x="442274" y="269710"/>
            <a:ext cx="11359521" cy="822652"/>
          </a:xfrm>
        </p:spPr>
        <p:txBody>
          <a:bodyPr>
            <a:normAutofit/>
          </a:bodyPr>
          <a:lstStyle/>
          <a:p>
            <a:r>
              <a:rPr lang="en-US" sz="3600" b="1">
                <a:solidFill>
                  <a:srgbClr val="00B0F0"/>
                </a:solidFill>
                <a:latin typeface="Arial"/>
                <a:cs typeface="Arial"/>
              </a:rPr>
              <a:t>Internet of Good Things</a:t>
            </a:r>
            <a:endParaRPr lang="en-US" sz="3600" b="1">
              <a:solidFill>
                <a:srgbClr val="00B0F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C6ECD45-4675-4C13-8193-345583C297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sp>
        <p:nvSpPr>
          <p:cNvPr id="11" name="Content Placeholder 10">
            <a:extLst>
              <a:ext uri="{FF2B5EF4-FFF2-40B4-BE49-F238E27FC236}">
                <a16:creationId xmlns:a16="http://schemas.microsoft.com/office/drawing/2014/main" id="{7E9A8DE2-84C0-4660-9A01-68C32DC1E12A}"/>
              </a:ext>
            </a:extLst>
          </p:cNvPr>
          <p:cNvSpPr>
            <a:spLocks noGrp="1"/>
          </p:cNvSpPr>
          <p:nvPr>
            <p:ph idx="1"/>
          </p:nvPr>
        </p:nvSpPr>
        <p:spPr>
          <a:xfrm>
            <a:off x="235867" y="4676620"/>
            <a:ext cx="2729797" cy="1890285"/>
          </a:xfrm>
        </p:spPr>
        <p:txBody>
          <a:bodyPr vert="horz" lIns="91440" tIns="45720" rIns="91440" bIns="45720" rtlCol="0" anchor="t">
            <a:normAutofit/>
          </a:bodyPr>
          <a:lstStyle/>
          <a:p>
            <a:pPr marL="0" indent="0">
              <a:buNone/>
            </a:pPr>
            <a:r>
              <a:rPr lang="en-US" sz="2600">
                <a:ea typeface="+mn-lt"/>
                <a:cs typeface="+mn-lt"/>
              </a:rPr>
              <a:t>2. </a:t>
            </a:r>
            <a:r>
              <a:rPr lang="en-US" sz="2600">
                <a:solidFill>
                  <a:srgbClr val="FF0000"/>
                </a:solidFill>
                <a:ea typeface="+mn-lt"/>
                <a:cs typeface="+mn-lt"/>
              </a:rPr>
              <a:t>Change date and data</a:t>
            </a:r>
            <a:r>
              <a:rPr lang="en-US" sz="2600">
                <a:ea typeface="+mn-lt"/>
                <a:cs typeface="+mn-lt"/>
              </a:rPr>
              <a:t> to match data report needs for country office</a:t>
            </a:r>
            <a:endParaRPr lang="en-US" sz="2600">
              <a:cs typeface="Calibri"/>
            </a:endParaRPr>
          </a:p>
          <a:p>
            <a:pPr marL="514350" indent="-514350">
              <a:buAutoNum type="arabicPeriod"/>
            </a:pPr>
            <a:endParaRPr lang="en-US">
              <a:cs typeface="Calibri"/>
            </a:endParaRPr>
          </a:p>
        </p:txBody>
      </p:sp>
      <p:pic>
        <p:nvPicPr>
          <p:cNvPr id="6" name="Picture 6" descr="A screenshot of a cell phone&#10;&#10;Description generated with very high confidence">
            <a:extLst>
              <a:ext uri="{FF2B5EF4-FFF2-40B4-BE49-F238E27FC236}">
                <a16:creationId xmlns:a16="http://schemas.microsoft.com/office/drawing/2014/main" id="{B5064080-787A-4BB2-9D70-936F5BEDDBC1}"/>
              </a:ext>
            </a:extLst>
          </p:cNvPr>
          <p:cNvPicPr>
            <a:picLocks noChangeAspect="1"/>
          </p:cNvPicPr>
          <p:nvPr/>
        </p:nvPicPr>
        <p:blipFill>
          <a:blip r:embed="rId3"/>
          <a:stretch>
            <a:fillRect/>
          </a:stretch>
        </p:blipFill>
        <p:spPr>
          <a:xfrm>
            <a:off x="3240876" y="4585901"/>
            <a:ext cx="3537848" cy="1936617"/>
          </a:xfrm>
          <a:prstGeom prst="rect">
            <a:avLst/>
          </a:prstGeom>
        </p:spPr>
      </p:pic>
      <p:sp>
        <p:nvSpPr>
          <p:cNvPr id="8" name="TextBox 7">
            <a:extLst>
              <a:ext uri="{FF2B5EF4-FFF2-40B4-BE49-F238E27FC236}">
                <a16:creationId xmlns:a16="http://schemas.microsoft.com/office/drawing/2014/main" id="{A340D3C3-45C7-439A-8019-0DC958B44831}"/>
              </a:ext>
            </a:extLst>
          </p:cNvPr>
          <p:cNvSpPr txBox="1"/>
          <p:nvPr/>
        </p:nvSpPr>
        <p:spPr>
          <a:xfrm>
            <a:off x="6916419" y="265995"/>
            <a:ext cx="4849915"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t>3. Record </a:t>
            </a:r>
            <a:r>
              <a:rPr lang="en-US" sz="2600">
                <a:solidFill>
                  <a:srgbClr val="FF0000"/>
                </a:solidFill>
              </a:rPr>
              <a:t>HAC 1</a:t>
            </a:r>
            <a:r>
              <a:rPr lang="en-US" sz="2600"/>
              <a:t> and </a:t>
            </a:r>
            <a:r>
              <a:rPr lang="en-US" sz="2600">
                <a:solidFill>
                  <a:srgbClr val="FF0000"/>
                </a:solidFill>
              </a:rPr>
              <a:t>HAC 2</a:t>
            </a:r>
            <a:r>
              <a:rPr lang="en-US" sz="2600"/>
              <a:t> values</a:t>
            </a:r>
            <a:endParaRPr lang="en-US" sz="2600">
              <a:cs typeface="Calibri"/>
            </a:endParaRPr>
          </a:p>
        </p:txBody>
      </p:sp>
      <p:pic>
        <p:nvPicPr>
          <p:cNvPr id="10" name="Picture 11" descr="A screenshot of a social media post&#10;&#10;Description generated with very high confidence">
            <a:extLst>
              <a:ext uri="{FF2B5EF4-FFF2-40B4-BE49-F238E27FC236}">
                <a16:creationId xmlns:a16="http://schemas.microsoft.com/office/drawing/2014/main" id="{805F2746-7DBE-477E-B23A-D24EBC269547}"/>
              </a:ext>
            </a:extLst>
          </p:cNvPr>
          <p:cNvPicPr>
            <a:picLocks noChangeAspect="1"/>
          </p:cNvPicPr>
          <p:nvPr/>
        </p:nvPicPr>
        <p:blipFill rotWithShape="1">
          <a:blip r:embed="rId4"/>
          <a:srcRect l="2027" r="-49" b="201"/>
          <a:stretch/>
        </p:blipFill>
        <p:spPr>
          <a:xfrm>
            <a:off x="7000126" y="973705"/>
            <a:ext cx="5144314" cy="5880897"/>
          </a:xfrm>
          <a:prstGeom prst="rect">
            <a:avLst/>
          </a:prstGeom>
        </p:spPr>
      </p:pic>
      <p:sp>
        <p:nvSpPr>
          <p:cNvPr id="3" name="TextBox 2">
            <a:extLst>
              <a:ext uri="{FF2B5EF4-FFF2-40B4-BE49-F238E27FC236}">
                <a16:creationId xmlns:a16="http://schemas.microsoft.com/office/drawing/2014/main" id="{88504F33-56C0-479B-A401-FF1304ECFD1D}"/>
              </a:ext>
            </a:extLst>
          </p:cNvPr>
          <p:cNvSpPr txBox="1"/>
          <p:nvPr/>
        </p:nvSpPr>
        <p:spPr>
          <a:xfrm>
            <a:off x="234778" y="1254211"/>
            <a:ext cx="6604686"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t>1. Click </a:t>
            </a:r>
            <a:r>
              <a:rPr lang="en-US" sz="2600">
                <a:solidFill>
                  <a:srgbClr val="FF0000"/>
                </a:solidFill>
              </a:rPr>
              <a:t>link</a:t>
            </a:r>
            <a:r>
              <a:rPr lang="en-US" sz="2600"/>
              <a:t> to dashboard in weekly email alert</a:t>
            </a:r>
            <a:endParaRPr lang="en-US" sz="2600">
              <a:cs typeface="Calibri"/>
            </a:endParaRPr>
          </a:p>
        </p:txBody>
      </p:sp>
      <p:pic>
        <p:nvPicPr>
          <p:cNvPr id="9" name="Picture 11" descr="A screenshot of a social media post&#10;&#10;Description generated with very high confidence">
            <a:extLst>
              <a:ext uri="{FF2B5EF4-FFF2-40B4-BE49-F238E27FC236}">
                <a16:creationId xmlns:a16="http://schemas.microsoft.com/office/drawing/2014/main" id="{6524AFB6-82DD-467D-B13F-F2531D74577D}"/>
              </a:ext>
            </a:extLst>
          </p:cNvPr>
          <p:cNvPicPr>
            <a:picLocks noChangeAspect="1"/>
          </p:cNvPicPr>
          <p:nvPr/>
        </p:nvPicPr>
        <p:blipFill>
          <a:blip r:embed="rId5"/>
          <a:stretch>
            <a:fillRect/>
          </a:stretch>
        </p:blipFill>
        <p:spPr>
          <a:xfrm>
            <a:off x="595185" y="1799173"/>
            <a:ext cx="6182496" cy="2631521"/>
          </a:xfrm>
          <a:prstGeom prst="rect">
            <a:avLst/>
          </a:prstGeom>
        </p:spPr>
      </p:pic>
      <p:pic>
        <p:nvPicPr>
          <p:cNvPr id="4" name="Picture 6" descr="A screenshot of a social media post&#10;&#10;Description generated with very high confidence">
            <a:extLst>
              <a:ext uri="{FF2B5EF4-FFF2-40B4-BE49-F238E27FC236}">
                <a16:creationId xmlns:a16="http://schemas.microsoft.com/office/drawing/2014/main" id="{DFA083F5-5BA5-4108-B693-EABE4703B5A1}"/>
              </a:ext>
            </a:extLst>
          </p:cNvPr>
          <p:cNvPicPr>
            <a:picLocks noChangeAspect="1"/>
          </p:cNvPicPr>
          <p:nvPr/>
        </p:nvPicPr>
        <p:blipFill>
          <a:blip r:embed="rId6"/>
          <a:stretch>
            <a:fillRect/>
          </a:stretch>
        </p:blipFill>
        <p:spPr>
          <a:xfrm>
            <a:off x="6915150" y="974517"/>
            <a:ext cx="5231606" cy="5790027"/>
          </a:xfrm>
          <a:prstGeom prst="rect">
            <a:avLst/>
          </a:prstGeom>
        </p:spPr>
      </p:pic>
      <p:sp>
        <p:nvSpPr>
          <p:cNvPr id="12" name="Oval 11">
            <a:extLst>
              <a:ext uri="{FF2B5EF4-FFF2-40B4-BE49-F238E27FC236}">
                <a16:creationId xmlns:a16="http://schemas.microsoft.com/office/drawing/2014/main" id="{FE2BE8BC-FB12-4DF3-B36C-2F9F68DA0F49}"/>
              </a:ext>
            </a:extLst>
          </p:cNvPr>
          <p:cNvSpPr/>
          <p:nvPr/>
        </p:nvSpPr>
        <p:spPr>
          <a:xfrm>
            <a:off x="11336423" y="1712310"/>
            <a:ext cx="700216" cy="6693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68CB96A-2719-4403-96A7-6ED5E4202922}"/>
              </a:ext>
            </a:extLst>
          </p:cNvPr>
          <p:cNvSpPr/>
          <p:nvPr/>
        </p:nvSpPr>
        <p:spPr>
          <a:xfrm>
            <a:off x="11336422" y="4248663"/>
            <a:ext cx="700216" cy="6693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57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6ECD45-4675-4C13-8193-345583C297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sp>
        <p:nvSpPr>
          <p:cNvPr id="7" name="Title 1">
            <a:extLst>
              <a:ext uri="{FF2B5EF4-FFF2-40B4-BE49-F238E27FC236}">
                <a16:creationId xmlns:a16="http://schemas.microsoft.com/office/drawing/2014/main" id="{3D1B8D73-4253-40AC-B799-E02A21031971}"/>
              </a:ext>
            </a:extLst>
          </p:cNvPr>
          <p:cNvSpPr>
            <a:spLocks noGrp="1"/>
          </p:cNvSpPr>
          <p:nvPr>
            <p:ph type="title"/>
          </p:nvPr>
        </p:nvSpPr>
        <p:spPr>
          <a:xfrm>
            <a:off x="442274" y="269710"/>
            <a:ext cx="11359521" cy="822652"/>
          </a:xfrm>
        </p:spPr>
        <p:txBody>
          <a:bodyPr>
            <a:normAutofit/>
          </a:bodyPr>
          <a:lstStyle/>
          <a:p>
            <a:r>
              <a:rPr lang="en-US" sz="3600" b="1">
                <a:solidFill>
                  <a:srgbClr val="00B0F0"/>
                </a:solidFill>
                <a:latin typeface="Arial"/>
                <a:cs typeface="Arial"/>
              </a:rPr>
              <a:t>Other Locally-Supported Digital Platforms</a:t>
            </a:r>
            <a:endParaRPr lang="en-US" sz="3600" b="1">
              <a:solidFill>
                <a:srgbClr val="00B0F0"/>
              </a:solidFill>
              <a:latin typeface="Arial" panose="020B0604020202020204" pitchFamily="34" charset="0"/>
              <a:cs typeface="Arial" panose="020B0604020202020204" pitchFamily="34" charset="0"/>
            </a:endParaRPr>
          </a:p>
        </p:txBody>
      </p:sp>
      <p:graphicFrame>
        <p:nvGraphicFramePr>
          <p:cNvPr id="2" name="Table 5">
            <a:extLst>
              <a:ext uri="{FF2B5EF4-FFF2-40B4-BE49-F238E27FC236}">
                <a16:creationId xmlns:a16="http://schemas.microsoft.com/office/drawing/2014/main" id="{E2C4B962-D840-4BDF-A51F-9DE1A9485117}"/>
              </a:ext>
            </a:extLst>
          </p:cNvPr>
          <p:cNvGraphicFramePr>
            <a:graphicFrameLocks noGrp="1"/>
          </p:cNvGraphicFramePr>
          <p:nvPr>
            <p:extLst>
              <p:ext uri="{D42A27DB-BD31-4B8C-83A1-F6EECF244321}">
                <p14:modId xmlns:p14="http://schemas.microsoft.com/office/powerpoint/2010/main" val="1427630787"/>
              </p:ext>
            </p:extLst>
          </p:nvPr>
        </p:nvGraphicFramePr>
        <p:xfrm>
          <a:off x="538493" y="1206845"/>
          <a:ext cx="9871472" cy="4237443"/>
        </p:xfrm>
        <a:graphic>
          <a:graphicData uri="http://schemas.openxmlformats.org/drawingml/2006/table">
            <a:tbl>
              <a:tblPr firstRow="1" bandRow="1">
                <a:tableStyleId>{5C22544A-7EE6-4342-B048-85BDC9FD1C3A}</a:tableStyleId>
              </a:tblPr>
              <a:tblGrid>
                <a:gridCol w="1633728">
                  <a:extLst>
                    <a:ext uri="{9D8B030D-6E8A-4147-A177-3AD203B41FA5}">
                      <a16:colId xmlns:a16="http://schemas.microsoft.com/office/drawing/2014/main" val="3922333306"/>
                    </a:ext>
                  </a:extLst>
                </a:gridCol>
                <a:gridCol w="8237744">
                  <a:extLst>
                    <a:ext uri="{9D8B030D-6E8A-4147-A177-3AD203B41FA5}">
                      <a16:colId xmlns:a16="http://schemas.microsoft.com/office/drawing/2014/main" val="955252509"/>
                    </a:ext>
                  </a:extLst>
                </a:gridCol>
              </a:tblGrid>
              <a:tr h="717019">
                <a:tc>
                  <a:txBody>
                    <a:bodyPr/>
                    <a:lstStyle/>
                    <a:p>
                      <a:pPr>
                        <a:lnSpc>
                          <a:spcPct val="114000"/>
                        </a:lnSpc>
                      </a:pPr>
                      <a:r>
                        <a:rPr lang="en-US"/>
                        <a:t>RCCE HAC Indicator</a:t>
                      </a:r>
                    </a:p>
                  </a:txBody>
                  <a:tcPr/>
                </a:tc>
                <a:tc>
                  <a:txBody>
                    <a:bodyPr/>
                    <a:lstStyle/>
                    <a:p>
                      <a:pPr>
                        <a:lnSpc>
                          <a:spcPct val="114000"/>
                        </a:lnSpc>
                      </a:pPr>
                      <a:r>
                        <a:rPr lang="en-US"/>
                        <a:t>Guidance</a:t>
                      </a:r>
                    </a:p>
                  </a:txBody>
                  <a:tcPr/>
                </a:tc>
                <a:extLst>
                  <a:ext uri="{0D108BD9-81ED-4DB2-BD59-A6C34878D82A}">
                    <a16:rowId xmlns:a16="http://schemas.microsoft.com/office/drawing/2014/main" val="2345512620"/>
                  </a:ext>
                </a:extLst>
              </a:tr>
              <a:tr h="1691236">
                <a:tc>
                  <a:txBody>
                    <a:bodyPr/>
                    <a:lstStyle/>
                    <a:p>
                      <a:pPr algn="l">
                        <a:lnSpc>
                          <a:spcPct val="114000"/>
                        </a:lnSpc>
                      </a:pPr>
                      <a:r>
                        <a:rPr lang="en-US"/>
                        <a:t>1</a:t>
                      </a:r>
                    </a:p>
                  </a:txBody>
                  <a:tcPr/>
                </a:tc>
                <a:tc>
                  <a:txBody>
                    <a:bodyPr/>
                    <a:lstStyle/>
                    <a:p>
                      <a:pPr lvl="0" algn="l">
                        <a:lnSpc>
                          <a:spcPct val="114000"/>
                        </a:lnSpc>
                        <a:spcBef>
                          <a:spcPts val="0"/>
                        </a:spcBef>
                        <a:spcAft>
                          <a:spcPts val="0"/>
                        </a:spcAft>
                        <a:buNone/>
                      </a:pPr>
                      <a:r>
                        <a:rPr lang="en-US" sz="1800" b="0" i="0" u="none" strike="noStrike" noProof="0">
                          <a:latin typeface="Calibri"/>
                        </a:rPr>
                        <a:t>Number </a:t>
                      </a:r>
                      <a:r>
                        <a:rPr lang="en-US" sz="1800" b="0" i="0" u="sng" strike="noStrike" noProof="0">
                          <a:latin typeface="Calibri"/>
                        </a:rPr>
                        <a:t>of </a:t>
                      </a:r>
                      <a:r>
                        <a:rPr lang="en-US" sz="1800" b="0" i="1" u="sng" strike="noStrike" noProof="0">
                          <a:latin typeface="Calibri"/>
                        </a:rPr>
                        <a:t>unique</a:t>
                      </a:r>
                      <a:r>
                        <a:rPr lang="en-US" sz="1800" b="0" i="0" u="sng" strike="noStrike" noProof="0">
                          <a:latin typeface="Calibri"/>
                        </a:rPr>
                        <a:t> users</a:t>
                      </a:r>
                      <a:r>
                        <a:rPr lang="en-US" sz="1800" b="0" i="0" u="none" strike="noStrike" noProof="0">
                          <a:latin typeface="Calibri"/>
                        </a:rPr>
                        <a:t> reached with COVID-19-related messages. </a:t>
                      </a:r>
                    </a:p>
                    <a:p>
                      <a:pPr lvl="0" algn="l">
                        <a:lnSpc>
                          <a:spcPct val="114000"/>
                        </a:lnSpc>
                        <a:spcBef>
                          <a:spcPts val="0"/>
                        </a:spcBef>
                        <a:spcAft>
                          <a:spcPts val="0"/>
                        </a:spcAft>
                        <a:buNone/>
                      </a:pPr>
                      <a:r>
                        <a:rPr lang="en-US" sz="1800" b="0" i="0" u="none" strike="noStrike" noProof="0">
                          <a:latin typeface="Calibri"/>
                        </a:rPr>
                        <a:t>Ignored prompts do not qualify for reach reporting but can be used to inform programmatic decision-making around </a:t>
                      </a:r>
                      <a:r>
                        <a:rPr lang="en-US" sz="1800" b="0" i="1" u="none" strike="noStrike" noProof="0">
                          <a:latin typeface="Calibri"/>
                        </a:rPr>
                        <a:t>priority messages and audience preferences</a:t>
                      </a:r>
                      <a:r>
                        <a:rPr lang="en-US" sz="1800" b="0" i="0" u="none" strike="noStrike" noProof="0">
                          <a:latin typeface="Calibri"/>
                        </a:rPr>
                        <a:t>. Effort should be made, where possible, to disaggregate reach by audience type (i.e. gender, age, location, profession). </a:t>
                      </a:r>
                    </a:p>
                  </a:txBody>
                  <a:tcPr/>
                </a:tc>
                <a:extLst>
                  <a:ext uri="{0D108BD9-81ED-4DB2-BD59-A6C34878D82A}">
                    <a16:rowId xmlns:a16="http://schemas.microsoft.com/office/drawing/2014/main" val="3524261414"/>
                  </a:ext>
                </a:extLst>
              </a:tr>
              <a:tr h="717578">
                <a:tc>
                  <a:txBody>
                    <a:bodyPr/>
                    <a:lstStyle/>
                    <a:p>
                      <a:pPr algn="l">
                        <a:lnSpc>
                          <a:spcPct val="114000"/>
                        </a:lnSpc>
                      </a:pPr>
                      <a:r>
                        <a:rPr lang="en-US"/>
                        <a:t>2</a:t>
                      </a:r>
                    </a:p>
                  </a:txBody>
                  <a:tcPr/>
                </a:tc>
                <a:tc>
                  <a:txBody>
                    <a:bodyPr/>
                    <a:lstStyle/>
                    <a:p>
                      <a:pPr lvl="0">
                        <a:lnSpc>
                          <a:spcPct val="114000"/>
                        </a:lnSpc>
                        <a:buNone/>
                      </a:pPr>
                      <a:r>
                        <a:rPr lang="en-US" sz="1800" b="0" i="0" u="none" strike="noStrike" noProof="0">
                          <a:latin typeface="Calibri"/>
                        </a:rPr>
                        <a:t>Number of unique, </a:t>
                      </a:r>
                      <a:r>
                        <a:rPr lang="en-US" sz="1800" b="0" i="1" u="none" strike="noStrike" noProof="0">
                          <a:latin typeface="Calibri"/>
                        </a:rPr>
                        <a:t>two-way user engagements completed </a:t>
                      </a:r>
                      <a:r>
                        <a:rPr lang="en-US" sz="1800" b="0" i="0" u="none" strike="noStrike" noProof="0">
                          <a:latin typeface="Calibri"/>
                        </a:rPr>
                        <a:t>(without regard to the number of unique users). </a:t>
                      </a:r>
                      <a:endParaRPr lang="en-US"/>
                    </a:p>
                  </a:txBody>
                  <a:tcPr/>
                </a:tc>
                <a:extLst>
                  <a:ext uri="{0D108BD9-81ED-4DB2-BD59-A6C34878D82A}">
                    <a16:rowId xmlns:a16="http://schemas.microsoft.com/office/drawing/2014/main" val="3368979006"/>
                  </a:ext>
                </a:extLst>
              </a:tr>
              <a:tr h="1111610">
                <a:tc>
                  <a:txBody>
                    <a:bodyPr/>
                    <a:lstStyle/>
                    <a:p>
                      <a:pPr lvl="0" algn="l">
                        <a:lnSpc>
                          <a:spcPct val="114000"/>
                        </a:lnSpc>
                        <a:buNone/>
                      </a:pPr>
                      <a:r>
                        <a:rPr lang="en-US"/>
                        <a:t>3</a:t>
                      </a:r>
                    </a:p>
                  </a:txBody>
                  <a:tcPr/>
                </a:tc>
                <a:tc>
                  <a:txBody>
                    <a:bodyPr/>
                    <a:lstStyle/>
                    <a:p>
                      <a:pPr lvl="0">
                        <a:lnSpc>
                          <a:spcPct val="114000"/>
                        </a:lnSpc>
                        <a:buNone/>
                      </a:pPr>
                      <a:r>
                        <a:rPr lang="en-US" sz="1800" b="0" i="0" u="none" strike="noStrike" noProof="0">
                          <a:latin typeface="Calibri"/>
                        </a:rPr>
                        <a:t>Number of unique users who share personal stories related to COVID-19 or who request, via a workflow-based engagement or open-ended response, clarity or support related to COVID-19.</a:t>
                      </a:r>
                      <a:endParaRPr lang="en-US"/>
                    </a:p>
                  </a:txBody>
                  <a:tcPr/>
                </a:tc>
                <a:extLst>
                  <a:ext uri="{0D108BD9-81ED-4DB2-BD59-A6C34878D82A}">
                    <a16:rowId xmlns:a16="http://schemas.microsoft.com/office/drawing/2014/main" val="1587777545"/>
                  </a:ext>
                </a:extLst>
              </a:tr>
            </a:tbl>
          </a:graphicData>
        </a:graphic>
      </p:graphicFrame>
    </p:spTree>
    <p:extLst>
      <p:ext uri="{BB962C8B-B14F-4D97-AF65-F5344CB8AC3E}">
        <p14:creationId xmlns:p14="http://schemas.microsoft.com/office/powerpoint/2010/main" val="2392021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1F77CE1-A759-AE46-80AB-C66B7D83520B}"/>
              </a:ext>
            </a:extLst>
          </p:cNvPr>
          <p:cNvSpPr>
            <a:spLocks noGrp="1"/>
          </p:cNvSpPr>
          <p:nvPr>
            <p:ph type="ctrTitle"/>
          </p:nvPr>
        </p:nvSpPr>
        <p:spPr>
          <a:xfrm>
            <a:off x="472209" y="318780"/>
            <a:ext cx="10363200" cy="506413"/>
          </a:xfrm>
        </p:spPr>
        <p:txBody>
          <a:bodyPr anchor="ctr">
            <a:normAutofit/>
          </a:bodyPr>
          <a:lstStyle/>
          <a:p>
            <a:pPr>
              <a:lnSpc>
                <a:spcPct val="90000"/>
              </a:lnSpc>
            </a:pPr>
            <a:r>
              <a:rPr lang="en-US" sz="2500" b="1"/>
              <a:t>Disaggregate Data by Audience &amp; Platforms, </a:t>
            </a:r>
            <a:r>
              <a:rPr lang="en-US" sz="2500" b="1" i="1">
                <a:solidFill>
                  <a:srgbClr val="FF0000"/>
                </a:solidFill>
              </a:rPr>
              <a:t>as relevant</a:t>
            </a:r>
          </a:p>
        </p:txBody>
      </p:sp>
      <p:graphicFrame>
        <p:nvGraphicFramePr>
          <p:cNvPr id="14" name="Content Placeholder 12">
            <a:extLst>
              <a:ext uri="{FF2B5EF4-FFF2-40B4-BE49-F238E27FC236}">
                <a16:creationId xmlns:a16="http://schemas.microsoft.com/office/drawing/2014/main" id="{86C50063-5673-0044-9963-AF6300756188}"/>
              </a:ext>
            </a:extLst>
          </p:cNvPr>
          <p:cNvGraphicFramePr>
            <a:graphicFrameLocks noGrp="1"/>
          </p:cNvGraphicFramePr>
          <p:nvPr>
            <p:ph type="chart" sz="quarter" idx="13"/>
            <p:extLst>
              <p:ext uri="{D42A27DB-BD31-4B8C-83A1-F6EECF244321}">
                <p14:modId xmlns:p14="http://schemas.microsoft.com/office/powerpoint/2010/main" val="3358742309"/>
              </p:ext>
            </p:extLst>
          </p:nvPr>
        </p:nvGraphicFramePr>
        <p:xfrm>
          <a:off x="1316688" y="2434154"/>
          <a:ext cx="9316249" cy="3919800"/>
        </p:xfrm>
        <a:graphic>
          <a:graphicData uri="http://schemas.openxmlformats.org/drawingml/2006/table">
            <a:tbl>
              <a:tblPr firstRow="1" lastRow="1" lastCol="1" bandRow="1">
                <a:tableStyleId>{616DA210-FB5B-4158-B5E0-FEB733F419BA}</a:tableStyleId>
              </a:tblPr>
              <a:tblGrid>
                <a:gridCol w="2513598">
                  <a:extLst>
                    <a:ext uri="{9D8B030D-6E8A-4147-A177-3AD203B41FA5}">
                      <a16:colId xmlns:a16="http://schemas.microsoft.com/office/drawing/2014/main" val="65585447"/>
                    </a:ext>
                  </a:extLst>
                </a:gridCol>
                <a:gridCol w="4490196">
                  <a:extLst>
                    <a:ext uri="{9D8B030D-6E8A-4147-A177-3AD203B41FA5}">
                      <a16:colId xmlns:a16="http://schemas.microsoft.com/office/drawing/2014/main" val="2381958905"/>
                    </a:ext>
                  </a:extLst>
                </a:gridCol>
                <a:gridCol w="2312455">
                  <a:extLst>
                    <a:ext uri="{9D8B030D-6E8A-4147-A177-3AD203B41FA5}">
                      <a16:colId xmlns:a16="http://schemas.microsoft.com/office/drawing/2014/main" val="3790881270"/>
                    </a:ext>
                  </a:extLst>
                </a:gridCol>
              </a:tblGrid>
              <a:tr h="449646">
                <a:tc>
                  <a:txBody>
                    <a:bodyPr/>
                    <a:lstStyle/>
                    <a:p>
                      <a:r>
                        <a:rPr lang="en-US" sz="1200"/>
                        <a:t>Audience</a:t>
                      </a:r>
                    </a:p>
                  </a:txBody>
                  <a:tcPr marL="71576" marR="71576" marT="33785" marB="33785"/>
                </a:tc>
                <a:tc>
                  <a:txBody>
                    <a:bodyPr/>
                    <a:lstStyle/>
                    <a:p>
                      <a:r>
                        <a:rPr lang="en-US" sz="1200"/>
                        <a:t># Reached</a:t>
                      </a:r>
                    </a:p>
                    <a:p>
                      <a:r>
                        <a:rPr lang="en-US" sz="1200"/>
                        <a:t># Engaged</a:t>
                      </a:r>
                    </a:p>
                    <a:p>
                      <a:r>
                        <a:rPr lang="en-US" sz="1200"/>
                        <a:t># Feedback</a:t>
                      </a:r>
                    </a:p>
                  </a:txBody>
                  <a:tcPr marL="71576" marR="71576" marT="33785" marB="33785"/>
                </a:tc>
                <a:tc>
                  <a:txBody>
                    <a:bodyPr/>
                    <a:lstStyle/>
                    <a:p>
                      <a:r>
                        <a:rPr lang="en-US" sz="1200"/>
                        <a:t>Platforms / Mechanisms</a:t>
                      </a:r>
                    </a:p>
                    <a:p>
                      <a:pPr marL="0" marR="0" lvl="0" indent="0" algn="l" rtl="0" eaLnBrk="1" fontAlgn="auto" latinLnBrk="0" hangingPunct="1">
                        <a:lnSpc>
                          <a:spcPct val="100000"/>
                        </a:lnSpc>
                        <a:spcBef>
                          <a:spcPts val="0"/>
                        </a:spcBef>
                        <a:spcAft>
                          <a:spcPts val="0"/>
                        </a:spcAft>
                        <a:buFontTx/>
                        <a:buNone/>
                      </a:pPr>
                      <a:r>
                        <a:rPr lang="en-US" sz="1200"/>
                        <a:t>(see next slides, adapt/revise according to RCCE national plans)</a:t>
                      </a:r>
                    </a:p>
                  </a:txBody>
                  <a:tcPr marL="71576" marR="71576" marT="33785" marB="33785"/>
                </a:tc>
                <a:extLst>
                  <a:ext uri="{0D108BD9-81ED-4DB2-BD59-A6C34878D82A}">
                    <a16:rowId xmlns:a16="http://schemas.microsoft.com/office/drawing/2014/main" val="1089420365"/>
                  </a:ext>
                </a:extLst>
              </a:tr>
              <a:tr h="229740">
                <a:tc rowSpan="2">
                  <a:txBody>
                    <a:bodyPr/>
                    <a:lstStyle/>
                    <a:p>
                      <a:r>
                        <a:rPr lang="en-US" sz="1200"/>
                        <a:t>M/F</a:t>
                      </a:r>
                    </a:p>
                  </a:txBody>
                  <a:tcPr marL="67571" marR="67571" marT="33785" marB="33785"/>
                </a:tc>
                <a:tc>
                  <a:txBody>
                    <a:bodyPr/>
                    <a:lstStyle/>
                    <a:p>
                      <a:r>
                        <a:rPr lang="en-US" sz="1200"/>
                        <a:t>M</a:t>
                      </a:r>
                    </a:p>
                  </a:txBody>
                  <a:tcPr marL="71576" marR="71576" marT="33785" marB="33785"/>
                </a:tc>
                <a:tc rowSpan="10">
                  <a:txBody>
                    <a:bodyPr/>
                    <a:lstStyle/>
                    <a:p>
                      <a:pPr marL="228600" lvl="1" indent="0">
                        <a:buFont typeface="System Font Regular"/>
                        <a:buNone/>
                      </a:pPr>
                      <a:r>
                        <a:rPr lang="en-US" sz="1200">
                          <a:solidFill>
                            <a:srgbClr val="FF0000"/>
                          </a:solidFill>
                        </a:rPr>
                        <a:t>In Country XX - Community influencers trained; Community members identify vulnerable groups; community-based outreach; U-report polls conducted; Chatbot; TV and radio information dissemination; social media; IOGT; National Hotline and community feedback centers</a:t>
                      </a:r>
                    </a:p>
                  </a:txBody>
                  <a:tcPr marL="71576" marR="71576" marT="33785" marB="33785" anchor="ctr"/>
                </a:tc>
                <a:extLst>
                  <a:ext uri="{0D108BD9-81ED-4DB2-BD59-A6C34878D82A}">
                    <a16:rowId xmlns:a16="http://schemas.microsoft.com/office/drawing/2014/main" val="99630578"/>
                  </a:ext>
                </a:extLst>
              </a:tr>
              <a:tr h="229740">
                <a:tc vMerge="1">
                  <a:txBody>
                    <a:bodyPr/>
                    <a:lstStyle/>
                    <a:p>
                      <a:endParaRPr lang="en-US"/>
                    </a:p>
                  </a:txBody>
                  <a:tcPr/>
                </a:tc>
                <a:tc>
                  <a:txBody>
                    <a:bodyPr/>
                    <a:lstStyle/>
                    <a:p>
                      <a:r>
                        <a:rPr lang="en-US" sz="1200"/>
                        <a:t>F</a:t>
                      </a:r>
                    </a:p>
                  </a:txBody>
                  <a:tcPr marL="71576" marR="71576" marT="33785" marB="33785"/>
                </a:tc>
                <a:tc vMerge="1">
                  <a:txBody>
                    <a:bodyPr/>
                    <a:lstStyle/>
                    <a:p>
                      <a:endParaRPr lang="en-US"/>
                    </a:p>
                  </a:txBody>
                  <a:tcPr/>
                </a:tc>
                <a:extLst>
                  <a:ext uri="{0D108BD9-81ED-4DB2-BD59-A6C34878D82A}">
                    <a16:rowId xmlns:a16="http://schemas.microsoft.com/office/drawing/2014/main" val="233546922"/>
                  </a:ext>
                </a:extLst>
              </a:tr>
              <a:tr h="229740">
                <a:tc rowSpan="4">
                  <a:txBody>
                    <a:bodyPr/>
                    <a:lstStyle/>
                    <a:p>
                      <a:r>
                        <a:rPr lang="en-US" sz="1200"/>
                        <a:t>Age</a:t>
                      </a:r>
                    </a:p>
                  </a:txBody>
                  <a:tcPr marL="67571" marR="67571" marT="33785" marB="33785"/>
                </a:tc>
                <a:tc>
                  <a:txBody>
                    <a:bodyPr/>
                    <a:lstStyle/>
                    <a:p>
                      <a:r>
                        <a:rPr lang="en-US" sz="1200"/>
                        <a:t>Children (0-17)</a:t>
                      </a:r>
                    </a:p>
                  </a:txBody>
                  <a:tcPr marL="71576" marR="71576" marT="33785" marB="33785"/>
                </a:tc>
                <a:tc vMerge="1">
                  <a:txBody>
                    <a:bodyPr/>
                    <a:lstStyle/>
                    <a:p>
                      <a:endParaRPr lang="en-US" sz="1200"/>
                    </a:p>
                  </a:txBody>
                  <a:tcPr marL="96861" marR="96861"/>
                </a:tc>
                <a:extLst>
                  <a:ext uri="{0D108BD9-81ED-4DB2-BD59-A6C34878D82A}">
                    <a16:rowId xmlns:a16="http://schemas.microsoft.com/office/drawing/2014/main" val="3700716787"/>
                  </a:ext>
                </a:extLst>
              </a:tr>
              <a:tr h="0">
                <a:tc vMerge="1">
                  <a:txBody>
                    <a:bodyPr/>
                    <a:lstStyle/>
                    <a:p>
                      <a:endParaRPr lang="en-US"/>
                    </a:p>
                  </a:txBody>
                  <a:tcPr/>
                </a:tc>
                <a:tc>
                  <a:txBody>
                    <a:bodyPr/>
                    <a:lstStyle/>
                    <a:p>
                      <a:r>
                        <a:rPr lang="en-US" sz="1200"/>
                        <a:t>Adolescents</a:t>
                      </a:r>
                    </a:p>
                  </a:txBody>
                  <a:tcPr marL="71576" marR="71576" marT="33785" marB="33785"/>
                </a:tc>
                <a:tc vMerge="1">
                  <a:txBody>
                    <a:bodyPr/>
                    <a:lstStyle/>
                    <a:p>
                      <a:endParaRPr lang="en-US"/>
                    </a:p>
                  </a:txBody>
                  <a:tcPr/>
                </a:tc>
                <a:extLst>
                  <a:ext uri="{0D108BD9-81ED-4DB2-BD59-A6C34878D82A}">
                    <a16:rowId xmlns:a16="http://schemas.microsoft.com/office/drawing/2014/main" val="2435680361"/>
                  </a:ext>
                </a:extLst>
              </a:tr>
              <a:tr h="229740">
                <a:tc vMerge="1">
                  <a:txBody>
                    <a:bodyPr/>
                    <a:lstStyle/>
                    <a:p>
                      <a:endParaRPr lang="en-US"/>
                    </a:p>
                  </a:txBody>
                  <a:tcPr/>
                </a:tc>
                <a:tc>
                  <a:txBody>
                    <a:bodyPr/>
                    <a:lstStyle/>
                    <a:p>
                      <a:r>
                        <a:rPr lang="en-US" sz="1200"/>
                        <a:t>Adults (18 and above)</a:t>
                      </a:r>
                    </a:p>
                  </a:txBody>
                  <a:tcPr marL="71576" marR="71576" marT="33785" marB="33785"/>
                </a:tc>
                <a:tc vMerge="1">
                  <a:txBody>
                    <a:bodyPr/>
                    <a:lstStyle/>
                    <a:p>
                      <a:endParaRPr lang="en-US"/>
                    </a:p>
                  </a:txBody>
                  <a:tcPr/>
                </a:tc>
                <a:extLst>
                  <a:ext uri="{0D108BD9-81ED-4DB2-BD59-A6C34878D82A}">
                    <a16:rowId xmlns:a16="http://schemas.microsoft.com/office/drawing/2014/main" val="206186819"/>
                  </a:ext>
                </a:extLst>
              </a:tr>
              <a:tr h="229740">
                <a:tc vMerge="1">
                  <a:txBody>
                    <a:bodyPr/>
                    <a:lstStyle/>
                    <a:p>
                      <a:endParaRPr lang="en-US"/>
                    </a:p>
                  </a:txBody>
                  <a:tcPr/>
                </a:tc>
                <a:tc>
                  <a:txBody>
                    <a:bodyPr/>
                    <a:lstStyle/>
                    <a:p>
                      <a:endParaRPr lang="en-US" sz="1200"/>
                    </a:p>
                  </a:txBody>
                  <a:tcPr marL="71576" marR="71576" marT="33785" marB="33785"/>
                </a:tc>
                <a:tc vMerge="1">
                  <a:txBody>
                    <a:bodyPr/>
                    <a:lstStyle/>
                    <a:p>
                      <a:endParaRPr lang="en-US"/>
                    </a:p>
                  </a:txBody>
                  <a:tcPr/>
                </a:tc>
                <a:extLst>
                  <a:ext uri="{0D108BD9-81ED-4DB2-BD59-A6C34878D82A}">
                    <a16:rowId xmlns:a16="http://schemas.microsoft.com/office/drawing/2014/main" val="2461889794"/>
                  </a:ext>
                </a:extLst>
              </a:tr>
              <a:tr h="229740">
                <a:tc rowSpan="3">
                  <a:txBody>
                    <a:bodyPr/>
                    <a:lstStyle/>
                    <a:p>
                      <a:r>
                        <a:rPr lang="en-US" sz="1200"/>
                        <a:t>Vulnerable or marginalized populations</a:t>
                      </a:r>
                    </a:p>
                  </a:txBody>
                  <a:tcPr marL="67571" marR="67571" marT="33785" marB="33785"/>
                </a:tc>
                <a:tc>
                  <a:txBody>
                    <a:bodyPr/>
                    <a:lstStyle/>
                    <a:p>
                      <a:r>
                        <a:rPr lang="en-US" sz="1200"/>
                        <a:t>Urban/informal settlements</a:t>
                      </a:r>
                    </a:p>
                  </a:txBody>
                  <a:tcPr marL="71576" marR="71576" marT="33785" marB="33785"/>
                </a:tc>
                <a:tc vMerge="1">
                  <a:txBody>
                    <a:bodyPr/>
                    <a:lstStyle/>
                    <a:p>
                      <a:endParaRPr lang="en-US" sz="1200"/>
                    </a:p>
                  </a:txBody>
                  <a:tcPr marL="96861" marR="96861"/>
                </a:tc>
                <a:extLst>
                  <a:ext uri="{0D108BD9-81ED-4DB2-BD59-A6C34878D82A}">
                    <a16:rowId xmlns:a16="http://schemas.microsoft.com/office/drawing/2014/main" val="3183651605"/>
                  </a:ext>
                </a:extLst>
              </a:tr>
              <a:tr h="229740">
                <a:tc vMerge="1">
                  <a:txBody>
                    <a:bodyPr/>
                    <a:lstStyle/>
                    <a:p>
                      <a:endParaRPr lang="en-US"/>
                    </a:p>
                  </a:txBody>
                  <a:tcPr/>
                </a:tc>
                <a:tc>
                  <a:txBody>
                    <a:bodyPr/>
                    <a:lstStyle/>
                    <a:p>
                      <a:r>
                        <a:rPr lang="en-US" sz="1200"/>
                        <a:t>Refugees/Migrants/IDPs/returnees</a:t>
                      </a:r>
                    </a:p>
                  </a:txBody>
                  <a:tcPr marL="71576" marR="71576" marT="33785" marB="33785"/>
                </a:tc>
                <a:tc vMerge="1">
                  <a:txBody>
                    <a:bodyPr/>
                    <a:lstStyle/>
                    <a:p>
                      <a:endParaRPr lang="en-US"/>
                    </a:p>
                  </a:txBody>
                  <a:tcPr/>
                </a:tc>
                <a:extLst>
                  <a:ext uri="{0D108BD9-81ED-4DB2-BD59-A6C34878D82A}">
                    <a16:rowId xmlns:a16="http://schemas.microsoft.com/office/drawing/2014/main" val="1882105900"/>
                  </a:ext>
                </a:extLst>
              </a:tr>
              <a:tr h="229740">
                <a:tc vMerge="1">
                  <a:txBody>
                    <a:bodyPr/>
                    <a:lstStyle/>
                    <a:p>
                      <a:endParaRPr lang="en-US"/>
                    </a:p>
                  </a:txBody>
                  <a:tcPr/>
                </a:tc>
                <a:tc>
                  <a:txBody>
                    <a:bodyPr/>
                    <a:lstStyle/>
                    <a:p>
                      <a:endParaRPr lang="en-US" sz="1200"/>
                    </a:p>
                  </a:txBody>
                  <a:tcPr marL="71576" marR="71576" marT="33785" marB="33785"/>
                </a:tc>
                <a:tc vMerge="1">
                  <a:txBody>
                    <a:bodyPr/>
                    <a:lstStyle/>
                    <a:p>
                      <a:endParaRPr lang="en-US"/>
                    </a:p>
                  </a:txBody>
                  <a:tcPr/>
                </a:tc>
                <a:extLst>
                  <a:ext uri="{0D108BD9-81ED-4DB2-BD59-A6C34878D82A}">
                    <a16:rowId xmlns:a16="http://schemas.microsoft.com/office/drawing/2014/main" val="469273480"/>
                  </a:ext>
                </a:extLst>
              </a:tr>
              <a:tr h="364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Persons w/disabilities</a:t>
                      </a:r>
                    </a:p>
                    <a:p>
                      <a:endParaRPr lang="en-US" sz="1200"/>
                    </a:p>
                  </a:txBody>
                  <a:tcPr marL="71576" marR="71576" marT="33785" marB="33785"/>
                </a:tc>
                <a:tc>
                  <a:txBody>
                    <a:bodyPr/>
                    <a:lstStyle/>
                    <a:p>
                      <a:endParaRPr lang="en-US" sz="1200"/>
                    </a:p>
                  </a:txBody>
                  <a:tcPr marL="71576" marR="71576" marT="33785" marB="33785"/>
                </a:tc>
                <a:tc vMerge="1">
                  <a:txBody>
                    <a:bodyPr/>
                    <a:lstStyle/>
                    <a:p>
                      <a:endParaRPr lang="en-US" sz="1200"/>
                    </a:p>
                  </a:txBody>
                  <a:tcPr marL="96861" marR="96861"/>
                </a:tc>
                <a:extLst>
                  <a:ext uri="{0D108BD9-81ED-4DB2-BD59-A6C34878D82A}">
                    <a16:rowId xmlns:a16="http://schemas.microsoft.com/office/drawing/2014/main" val="3548946531"/>
                  </a:ext>
                </a:extLst>
              </a:tr>
              <a:tr h="229740">
                <a:tc>
                  <a:txBody>
                    <a:bodyPr/>
                    <a:lstStyle/>
                    <a:p>
                      <a:r>
                        <a:rPr lang="en-US" sz="1200"/>
                        <a:t>Total</a:t>
                      </a:r>
                    </a:p>
                  </a:txBody>
                  <a:tcPr marL="71576" marR="71576" marT="33785" marB="33785"/>
                </a:tc>
                <a:tc>
                  <a:txBody>
                    <a:bodyPr/>
                    <a:lstStyle/>
                    <a:p>
                      <a:endParaRPr lang="en-US" sz="1200"/>
                    </a:p>
                  </a:txBody>
                  <a:tcPr marL="71576" marR="71576" marT="33785" marB="33785"/>
                </a:tc>
                <a:tc>
                  <a:txBody>
                    <a:bodyPr/>
                    <a:lstStyle/>
                    <a:p>
                      <a:endParaRPr lang="en-US" sz="1200"/>
                    </a:p>
                    <a:p>
                      <a:endParaRPr lang="en-US" sz="1200"/>
                    </a:p>
                    <a:p>
                      <a:endParaRPr lang="en-US" sz="1200"/>
                    </a:p>
                  </a:txBody>
                  <a:tcPr marL="71576" marR="71576" marT="33785" marB="33785"/>
                </a:tc>
                <a:extLst>
                  <a:ext uri="{0D108BD9-81ED-4DB2-BD59-A6C34878D82A}">
                    <a16:rowId xmlns:a16="http://schemas.microsoft.com/office/drawing/2014/main" val="241713157"/>
                  </a:ext>
                </a:extLst>
              </a:tr>
            </a:tbl>
          </a:graphicData>
        </a:graphic>
      </p:graphicFrame>
      <p:sp>
        <p:nvSpPr>
          <p:cNvPr id="19" name="Text Placeholder 6">
            <a:extLst>
              <a:ext uri="{FF2B5EF4-FFF2-40B4-BE49-F238E27FC236}">
                <a16:creationId xmlns:a16="http://schemas.microsoft.com/office/drawing/2014/main" id="{D34FCE6C-8A99-4DE2-B474-3A8ED47872FD}"/>
              </a:ext>
            </a:extLst>
          </p:cNvPr>
          <p:cNvSpPr>
            <a:spLocks noGrp="1"/>
          </p:cNvSpPr>
          <p:nvPr>
            <p:ph type="body" sz="quarter" idx="14"/>
          </p:nvPr>
        </p:nvSpPr>
        <p:spPr>
          <a:xfrm>
            <a:off x="379141" y="1354461"/>
            <a:ext cx="11318488" cy="840876"/>
          </a:xfrm>
        </p:spPr>
        <p:txBody>
          <a:bodyPr vert="horz" lIns="91440" tIns="45720" rIns="91440" bIns="45720" rtlCol="0" anchor="t">
            <a:normAutofit lnSpcReduction="10000"/>
          </a:bodyPr>
          <a:lstStyle/>
          <a:p>
            <a:pPr indent="0">
              <a:lnSpc>
                <a:spcPct val="114000"/>
              </a:lnSpc>
            </a:pPr>
            <a:r>
              <a:rPr lang="en-US" sz="1500" b="1" i="1"/>
              <a:t>Each Country Office </a:t>
            </a:r>
            <a:r>
              <a:rPr lang="en-US" sz="1500"/>
              <a:t>should disaggregate data by gender, age, identified vulnerable and marginalized sub-populations, and persons with disabilities in accordance with UNICEF and country RCCE strategies and plans. Data should also be </a:t>
            </a:r>
            <a:r>
              <a:rPr lang="en-US" sz="1500" b="1"/>
              <a:t>disaggregated by platform </a:t>
            </a:r>
            <a:r>
              <a:rPr lang="en-US" sz="1500"/>
              <a:t>to analyze reach, engagement, and feedback gaps in national RCCE performance delivery. </a:t>
            </a:r>
          </a:p>
        </p:txBody>
      </p:sp>
      <p:sp>
        <p:nvSpPr>
          <p:cNvPr id="2" name="Rectangle 1">
            <a:extLst>
              <a:ext uri="{FF2B5EF4-FFF2-40B4-BE49-F238E27FC236}">
                <a16:creationId xmlns:a16="http://schemas.microsoft.com/office/drawing/2014/main" id="{BB958D53-A08B-4255-8269-C98E64B80D70}"/>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235200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1F77CE1-A759-AE46-80AB-C66B7D83520B}"/>
              </a:ext>
            </a:extLst>
          </p:cNvPr>
          <p:cNvSpPr>
            <a:spLocks noGrp="1"/>
          </p:cNvSpPr>
          <p:nvPr>
            <p:ph type="ctrTitle"/>
          </p:nvPr>
        </p:nvSpPr>
        <p:spPr>
          <a:xfrm>
            <a:off x="472209" y="318780"/>
            <a:ext cx="10363200" cy="506413"/>
          </a:xfrm>
        </p:spPr>
        <p:txBody>
          <a:bodyPr anchor="ctr">
            <a:normAutofit/>
          </a:bodyPr>
          <a:lstStyle/>
          <a:p>
            <a:r>
              <a:rPr lang="en-US" sz="2500" b="1"/>
              <a:t>How to avoid double counting? Some scenarios</a:t>
            </a:r>
            <a:endParaRPr lang="en-US" sz="2500" b="1" i="1">
              <a:solidFill>
                <a:srgbClr val="FF0000"/>
              </a:solidFill>
            </a:endParaRPr>
          </a:p>
        </p:txBody>
      </p:sp>
      <p:sp>
        <p:nvSpPr>
          <p:cNvPr id="19" name="Text Placeholder 6">
            <a:extLst>
              <a:ext uri="{FF2B5EF4-FFF2-40B4-BE49-F238E27FC236}">
                <a16:creationId xmlns:a16="http://schemas.microsoft.com/office/drawing/2014/main" id="{D34FCE6C-8A99-4DE2-B474-3A8ED47872FD}"/>
              </a:ext>
            </a:extLst>
          </p:cNvPr>
          <p:cNvSpPr>
            <a:spLocks noGrp="1"/>
          </p:cNvSpPr>
          <p:nvPr>
            <p:ph type="body" sz="quarter" idx="14"/>
          </p:nvPr>
        </p:nvSpPr>
        <p:spPr>
          <a:xfrm>
            <a:off x="379141" y="1327667"/>
            <a:ext cx="11530544" cy="5972542"/>
          </a:xfrm>
        </p:spPr>
        <p:txBody>
          <a:bodyPr vert="horz" lIns="91440" tIns="45720" rIns="91440" bIns="45720" rtlCol="0" anchor="t">
            <a:noAutofit/>
          </a:bodyPr>
          <a:lstStyle/>
          <a:p>
            <a:pPr indent="0"/>
            <a:r>
              <a:rPr lang="en-US" sz="2000" b="1">
                <a:solidFill>
                  <a:schemeClr val="accent6">
                    <a:lumMod val="75000"/>
                  </a:schemeClr>
                </a:solidFill>
              </a:rPr>
              <a:t>Count once</a:t>
            </a:r>
            <a:r>
              <a:rPr lang="en-US" sz="2000" b="1"/>
              <a:t> </a:t>
            </a:r>
            <a:r>
              <a:rPr lang="en-US" sz="2000"/>
              <a:t>when the same group of people/same geographical areas </a:t>
            </a:r>
            <a:r>
              <a:rPr lang="en-US" sz="2000" i="1" u="sng"/>
              <a:t>reached with messages multiple times </a:t>
            </a:r>
            <a:r>
              <a:rPr lang="en-US" sz="2000"/>
              <a:t>or </a:t>
            </a:r>
            <a:r>
              <a:rPr lang="en-US" sz="2000" i="1" u="sng"/>
              <a:t>through multiple platforms:</a:t>
            </a:r>
          </a:p>
          <a:p>
            <a:pPr indent="0"/>
            <a:endParaRPr lang="en-US" sz="2000" i="1" u="sng"/>
          </a:p>
          <a:p>
            <a:pPr marL="457200" indent="-457200">
              <a:lnSpc>
                <a:spcPct val="114000"/>
              </a:lnSpc>
              <a:buFont typeface="+mj-lt"/>
              <a:buAutoNum type="arabicPeriod"/>
            </a:pPr>
            <a:r>
              <a:rPr lang="en-US" sz="2000"/>
              <a:t>People reached multiple times:</a:t>
            </a:r>
          </a:p>
          <a:p>
            <a:pPr marL="457200" lvl="2" indent="0">
              <a:lnSpc>
                <a:spcPct val="114000"/>
              </a:lnSpc>
            </a:pPr>
            <a:r>
              <a:rPr lang="en-US" sz="2000"/>
              <a:t>A population of </a:t>
            </a:r>
            <a:r>
              <a:rPr lang="en-US" sz="2000" b="1">
                <a:solidFill>
                  <a:schemeClr val="accent6">
                    <a:lumMod val="75000"/>
                  </a:schemeClr>
                </a:solidFill>
              </a:rPr>
              <a:t>10,000</a:t>
            </a:r>
            <a:r>
              <a:rPr lang="en-US" sz="2000"/>
              <a:t> reached with information on COVID19 through a dedicated radio program for </a:t>
            </a:r>
            <a:r>
              <a:rPr lang="en-US" sz="2000">
                <a:solidFill>
                  <a:schemeClr val="accent1"/>
                </a:solidFill>
              </a:rPr>
              <a:t>five days every week </a:t>
            </a:r>
            <a:r>
              <a:rPr lang="en-US" sz="2000"/>
              <a:t>then the total number of people reached</a:t>
            </a:r>
          </a:p>
          <a:p>
            <a:pPr indent="0">
              <a:lnSpc>
                <a:spcPct val="114000"/>
              </a:lnSpc>
            </a:pPr>
            <a:r>
              <a:rPr lang="en-US" sz="2000"/>
              <a:t>	- </a:t>
            </a:r>
            <a:r>
              <a:rPr lang="en-US" sz="2000" b="1">
                <a:solidFill>
                  <a:schemeClr val="accent6">
                    <a:lumMod val="75000"/>
                  </a:schemeClr>
                </a:solidFill>
              </a:rPr>
              <a:t>Weekly total = 10,000 </a:t>
            </a:r>
            <a:r>
              <a:rPr lang="en-US" sz="1600">
                <a:solidFill>
                  <a:srgbClr val="C00000"/>
                </a:solidFill>
              </a:rPr>
              <a:t>NOT 50,000 (counting daily reach)</a:t>
            </a:r>
          </a:p>
          <a:p>
            <a:pPr indent="0">
              <a:lnSpc>
                <a:spcPct val="114000"/>
              </a:lnSpc>
            </a:pPr>
            <a:r>
              <a:rPr lang="en-US" sz="2000"/>
              <a:t> 	- </a:t>
            </a:r>
            <a:r>
              <a:rPr lang="en-US" sz="2000" b="1">
                <a:solidFill>
                  <a:schemeClr val="accent6">
                    <a:lumMod val="75000"/>
                  </a:schemeClr>
                </a:solidFill>
              </a:rPr>
              <a:t>Monthly total = 10,000 </a:t>
            </a:r>
            <a:r>
              <a:rPr lang="en-US" sz="1600"/>
              <a:t>as well, because we reached the </a:t>
            </a:r>
            <a:r>
              <a:rPr lang="en-US" sz="1600">
                <a:solidFill>
                  <a:schemeClr val="accent1"/>
                </a:solidFill>
              </a:rPr>
              <a:t>same group of people multiple times</a:t>
            </a:r>
            <a:endParaRPr lang="en-US" sz="2000">
              <a:solidFill>
                <a:schemeClr val="accent1"/>
              </a:solidFill>
            </a:endParaRPr>
          </a:p>
          <a:p>
            <a:pPr indent="0">
              <a:lnSpc>
                <a:spcPct val="114000"/>
              </a:lnSpc>
            </a:pPr>
            <a:endParaRPr lang="en-US" sz="2000"/>
          </a:p>
          <a:p>
            <a:pPr marL="457200" indent="-457200">
              <a:lnSpc>
                <a:spcPct val="114000"/>
              </a:lnSpc>
              <a:buFont typeface="+mj-lt"/>
              <a:buAutoNum type="arabicPeriod" startAt="2"/>
            </a:pPr>
            <a:r>
              <a:rPr lang="en-US" sz="2000"/>
              <a:t>People reached through multiple platforms:</a:t>
            </a:r>
          </a:p>
          <a:p>
            <a:pPr marL="457200" indent="0">
              <a:lnSpc>
                <a:spcPct val="114000"/>
              </a:lnSpc>
            </a:pPr>
            <a:r>
              <a:rPr lang="en-US" sz="2000"/>
              <a:t>A population of </a:t>
            </a:r>
            <a:r>
              <a:rPr lang="en-US" sz="2000" b="1">
                <a:solidFill>
                  <a:schemeClr val="accent6">
                    <a:lumMod val="75000"/>
                  </a:schemeClr>
                </a:solidFill>
              </a:rPr>
              <a:t>10,000</a:t>
            </a:r>
            <a:r>
              <a:rPr lang="en-US" sz="2000"/>
              <a:t> reached with messages through Radio (every day); </a:t>
            </a:r>
            <a:r>
              <a:rPr lang="en-US" sz="2000" b="1">
                <a:solidFill>
                  <a:schemeClr val="accent6">
                    <a:lumMod val="75000"/>
                  </a:schemeClr>
                </a:solidFill>
              </a:rPr>
              <a:t>same 10,000 </a:t>
            </a:r>
            <a:r>
              <a:rPr lang="en-US" sz="2000"/>
              <a:t>reached through a TV program (every day); and </a:t>
            </a:r>
            <a:r>
              <a:rPr lang="en-US" sz="2000" b="1">
                <a:solidFill>
                  <a:schemeClr val="accent6">
                    <a:lumMod val="75000"/>
                  </a:schemeClr>
                </a:solidFill>
              </a:rPr>
              <a:t>same 10,000 </a:t>
            </a:r>
            <a:r>
              <a:rPr lang="en-US" sz="2000"/>
              <a:t>received messages through a social media platform. The total number of people reached is:</a:t>
            </a:r>
          </a:p>
          <a:p>
            <a:pPr indent="0">
              <a:lnSpc>
                <a:spcPct val="114000"/>
              </a:lnSpc>
            </a:pPr>
            <a:r>
              <a:rPr lang="en-US" sz="2000"/>
              <a:t>	- </a:t>
            </a:r>
            <a:r>
              <a:rPr lang="en-US" sz="2000" b="1">
                <a:solidFill>
                  <a:schemeClr val="accent6">
                    <a:lumMod val="75000"/>
                  </a:schemeClr>
                </a:solidFill>
              </a:rPr>
              <a:t>Weekly total = 10,000 </a:t>
            </a:r>
            <a:r>
              <a:rPr lang="en-US" sz="1600">
                <a:solidFill>
                  <a:srgbClr val="C00000"/>
                </a:solidFill>
              </a:rPr>
              <a:t>NOT 30,000 (adding up 10,000 each for radio, TV, and social)</a:t>
            </a:r>
          </a:p>
          <a:p>
            <a:pPr indent="0">
              <a:lnSpc>
                <a:spcPct val="114000"/>
              </a:lnSpc>
            </a:pPr>
            <a:r>
              <a:rPr lang="en-US" sz="2000"/>
              <a:t>	- </a:t>
            </a:r>
            <a:r>
              <a:rPr lang="en-US" sz="2000" b="1">
                <a:solidFill>
                  <a:schemeClr val="accent6">
                    <a:lumMod val="75000"/>
                  </a:schemeClr>
                </a:solidFill>
              </a:rPr>
              <a:t>Monthly total = 10,000 </a:t>
            </a:r>
            <a:r>
              <a:rPr lang="en-US" sz="1600"/>
              <a:t>as well, </a:t>
            </a:r>
            <a:r>
              <a:rPr lang="en-US" sz="1600">
                <a:solidFill>
                  <a:schemeClr val="accent1"/>
                </a:solidFill>
              </a:rPr>
              <a:t>same people received information multiple times through different platforms</a:t>
            </a:r>
          </a:p>
          <a:p>
            <a:pPr indent="0"/>
            <a:endParaRPr lang="en-US" sz="2000"/>
          </a:p>
        </p:txBody>
      </p:sp>
      <p:sp>
        <p:nvSpPr>
          <p:cNvPr id="2" name="Rectangle 1">
            <a:extLst>
              <a:ext uri="{FF2B5EF4-FFF2-40B4-BE49-F238E27FC236}">
                <a16:creationId xmlns:a16="http://schemas.microsoft.com/office/drawing/2014/main" id="{BB958D53-A08B-4255-8269-C98E64B80D70}"/>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4089011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6">
            <a:extLst>
              <a:ext uri="{FF2B5EF4-FFF2-40B4-BE49-F238E27FC236}">
                <a16:creationId xmlns:a16="http://schemas.microsoft.com/office/drawing/2014/main" id="{D34FCE6C-8A99-4DE2-B474-3A8ED47872FD}"/>
              </a:ext>
            </a:extLst>
          </p:cNvPr>
          <p:cNvSpPr>
            <a:spLocks noGrp="1"/>
          </p:cNvSpPr>
          <p:nvPr>
            <p:ph type="body" sz="quarter" idx="14"/>
          </p:nvPr>
        </p:nvSpPr>
        <p:spPr>
          <a:xfrm>
            <a:off x="379141" y="1732397"/>
            <a:ext cx="11318488" cy="4568306"/>
          </a:xfrm>
        </p:spPr>
        <p:txBody>
          <a:bodyPr vert="horz" lIns="91440" tIns="45720" rIns="91440" bIns="45720" rtlCol="0" anchor="t">
            <a:noAutofit/>
          </a:bodyPr>
          <a:lstStyle/>
          <a:p>
            <a:pPr indent="0"/>
            <a:r>
              <a:rPr lang="en-US" sz="2200" b="1">
                <a:solidFill>
                  <a:schemeClr val="accent6">
                    <a:lumMod val="75000"/>
                  </a:schemeClr>
                </a:solidFill>
              </a:rPr>
              <a:t>Aggregate</a:t>
            </a:r>
            <a:r>
              <a:rPr lang="en-US" sz="2200"/>
              <a:t> the numbers when </a:t>
            </a:r>
            <a:r>
              <a:rPr lang="en-US" sz="2200" i="1" u="sng"/>
              <a:t>different groups of people </a:t>
            </a:r>
            <a:r>
              <a:rPr lang="en-US" sz="2200"/>
              <a:t>OR </a:t>
            </a:r>
            <a:r>
              <a:rPr lang="en-US" sz="2200" i="1" u="sng"/>
              <a:t>different geographical areas </a:t>
            </a:r>
            <a:r>
              <a:rPr lang="en-US" sz="2200"/>
              <a:t>reached with messages through different platforms</a:t>
            </a:r>
          </a:p>
          <a:p>
            <a:pPr indent="0"/>
            <a:endParaRPr lang="en-US" sz="2200"/>
          </a:p>
          <a:p>
            <a:pPr marL="457200" indent="-457200">
              <a:lnSpc>
                <a:spcPct val="114000"/>
              </a:lnSpc>
              <a:buFont typeface="+mj-lt"/>
              <a:buAutoNum type="arabicPeriod" startAt="3"/>
            </a:pPr>
            <a:r>
              <a:rPr lang="en-US" sz="2200"/>
              <a:t>People reached through multiple platforms (different geographic areas):</a:t>
            </a:r>
          </a:p>
          <a:p>
            <a:pPr marL="457200" indent="0">
              <a:lnSpc>
                <a:spcPct val="114000"/>
              </a:lnSpc>
            </a:pPr>
            <a:r>
              <a:rPr lang="en-US" sz="2200"/>
              <a:t>A population of </a:t>
            </a:r>
            <a:r>
              <a:rPr lang="en-US" sz="2200" b="1">
                <a:solidFill>
                  <a:srgbClr val="7030A0"/>
                </a:solidFill>
              </a:rPr>
              <a:t>10,000</a:t>
            </a:r>
            <a:r>
              <a:rPr lang="en-US" sz="2200">
                <a:solidFill>
                  <a:srgbClr val="7030A0"/>
                </a:solidFill>
              </a:rPr>
              <a:t> </a:t>
            </a:r>
            <a:r>
              <a:rPr lang="en-US" sz="2200"/>
              <a:t>reached with messages through </a:t>
            </a:r>
            <a:r>
              <a:rPr lang="en-US" sz="2200" b="1">
                <a:solidFill>
                  <a:srgbClr val="7030A0"/>
                </a:solidFill>
              </a:rPr>
              <a:t>radio (every day) in district-A</a:t>
            </a:r>
            <a:r>
              <a:rPr lang="en-US" sz="2200"/>
              <a:t>; </a:t>
            </a:r>
            <a:r>
              <a:rPr lang="en-US" sz="2200" b="1">
                <a:solidFill>
                  <a:schemeClr val="accent2"/>
                </a:solidFill>
              </a:rPr>
              <a:t>10,000 </a:t>
            </a:r>
            <a:r>
              <a:rPr lang="en-US" sz="2200"/>
              <a:t>reached through </a:t>
            </a:r>
            <a:r>
              <a:rPr lang="en-US" sz="2200" b="1">
                <a:solidFill>
                  <a:schemeClr val="accent2"/>
                </a:solidFill>
              </a:rPr>
              <a:t>a TV program (every day) in district-B;</a:t>
            </a:r>
            <a:r>
              <a:rPr lang="en-US" sz="2200"/>
              <a:t> and another </a:t>
            </a:r>
            <a:r>
              <a:rPr lang="en-US" sz="2200" b="1">
                <a:solidFill>
                  <a:srgbClr val="00B0F0"/>
                </a:solidFill>
              </a:rPr>
              <a:t>10,000</a:t>
            </a:r>
            <a:r>
              <a:rPr lang="en-US" sz="2200"/>
              <a:t> receive messages through </a:t>
            </a:r>
            <a:r>
              <a:rPr lang="en-US" sz="2200" b="1">
                <a:solidFill>
                  <a:srgbClr val="00B0F0"/>
                </a:solidFill>
              </a:rPr>
              <a:t>distribution of IEC materials AND community announcements through megaphones district-C</a:t>
            </a:r>
            <a:r>
              <a:rPr lang="en-US" sz="2200"/>
              <a:t>. The total number of people reached is:</a:t>
            </a:r>
          </a:p>
          <a:p>
            <a:pPr marL="517525" lvl="4" indent="0">
              <a:lnSpc>
                <a:spcPct val="114000"/>
              </a:lnSpc>
            </a:pPr>
            <a:r>
              <a:rPr lang="en-US" sz="2200" b="1">
                <a:solidFill>
                  <a:schemeClr val="accent6">
                    <a:lumMod val="75000"/>
                  </a:schemeClr>
                </a:solidFill>
              </a:rPr>
              <a:t>- Weekly total = 30,000 </a:t>
            </a:r>
            <a:r>
              <a:rPr lang="en-US" sz="1600">
                <a:solidFill>
                  <a:srgbClr val="FF0000"/>
                </a:solidFill>
              </a:rPr>
              <a:t>NOT 10,000 (for each platform in a different district). </a:t>
            </a:r>
            <a:endParaRPr lang="en-US" sz="2200">
              <a:solidFill>
                <a:srgbClr val="FF0000"/>
              </a:solidFill>
            </a:endParaRPr>
          </a:p>
          <a:p>
            <a:pPr marL="517525" lvl="4" indent="0">
              <a:lnSpc>
                <a:spcPct val="114000"/>
              </a:lnSpc>
            </a:pPr>
            <a:r>
              <a:rPr lang="en-US" sz="2200" b="1">
                <a:solidFill>
                  <a:schemeClr val="accent6">
                    <a:lumMod val="75000"/>
                  </a:schemeClr>
                </a:solidFill>
              </a:rPr>
              <a:t>- Monthly total = 30,000 </a:t>
            </a:r>
            <a:r>
              <a:rPr lang="en-US" sz="1600"/>
              <a:t>as well, because the </a:t>
            </a:r>
            <a:r>
              <a:rPr lang="en-US" sz="1600">
                <a:solidFill>
                  <a:schemeClr val="accent1"/>
                </a:solidFill>
              </a:rPr>
              <a:t>same groups received information multiple times</a:t>
            </a:r>
            <a:r>
              <a:rPr lang="en-US" sz="1600">
                <a:solidFill>
                  <a:srgbClr val="00B0F0"/>
                </a:solidFill>
              </a:rPr>
              <a:t> </a:t>
            </a:r>
            <a:r>
              <a:rPr lang="en-US" sz="1600"/>
              <a:t>in the three districts</a:t>
            </a:r>
            <a:r>
              <a:rPr lang="en-US" sz="1600">
                <a:solidFill>
                  <a:srgbClr val="00B0F0"/>
                </a:solidFill>
              </a:rPr>
              <a:t> </a:t>
            </a:r>
            <a:r>
              <a:rPr lang="en-US" sz="1600"/>
              <a:t>through </a:t>
            </a:r>
            <a:r>
              <a:rPr lang="en-US" sz="1600">
                <a:solidFill>
                  <a:schemeClr val="accent1"/>
                </a:solidFill>
              </a:rPr>
              <a:t>different platforms.</a:t>
            </a:r>
            <a:endParaRPr lang="en-US" sz="2200">
              <a:solidFill>
                <a:schemeClr val="accent1"/>
              </a:solidFill>
            </a:endParaRPr>
          </a:p>
        </p:txBody>
      </p:sp>
      <p:sp>
        <p:nvSpPr>
          <p:cNvPr id="2" name="Rectangle 1">
            <a:extLst>
              <a:ext uri="{FF2B5EF4-FFF2-40B4-BE49-F238E27FC236}">
                <a16:creationId xmlns:a16="http://schemas.microsoft.com/office/drawing/2014/main" id="{BB958D53-A08B-4255-8269-C98E64B80D70}"/>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6" name="Title 9">
            <a:extLst>
              <a:ext uri="{FF2B5EF4-FFF2-40B4-BE49-F238E27FC236}">
                <a16:creationId xmlns:a16="http://schemas.microsoft.com/office/drawing/2014/main" id="{7A7FBBC3-46CF-420C-A3F2-50FCC0226A17}"/>
              </a:ext>
            </a:extLst>
          </p:cNvPr>
          <p:cNvSpPr txBox="1">
            <a:spLocks/>
          </p:cNvSpPr>
          <p:nvPr/>
        </p:nvSpPr>
        <p:spPr>
          <a:xfrm>
            <a:off x="624609" y="471180"/>
            <a:ext cx="10363200" cy="50641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2800" b="0" kern="1200">
                <a:solidFill>
                  <a:schemeClr val="bg1"/>
                </a:solidFill>
                <a:latin typeface="Arial"/>
                <a:ea typeface="+mj-ea"/>
                <a:cs typeface="Arial"/>
              </a:defRPr>
            </a:lvl1pPr>
          </a:lstStyle>
          <a:p>
            <a:r>
              <a:rPr lang="en-US" sz="2500" b="1"/>
              <a:t>How to avoid double counting? Some scenarios (cont.)</a:t>
            </a:r>
            <a:endParaRPr lang="en-US" sz="2500" b="1" i="1">
              <a:solidFill>
                <a:srgbClr val="FF0000"/>
              </a:solidFill>
            </a:endParaRPr>
          </a:p>
        </p:txBody>
      </p:sp>
    </p:spTree>
    <p:extLst>
      <p:ext uri="{BB962C8B-B14F-4D97-AF65-F5344CB8AC3E}">
        <p14:creationId xmlns:p14="http://schemas.microsoft.com/office/powerpoint/2010/main" val="27749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A0A473-6099-4AAD-8C95-DFF1F5B25C13}"/>
              </a:ext>
            </a:extLst>
          </p:cNvPr>
          <p:cNvSpPr txBox="1">
            <a:spLocks/>
          </p:cNvSpPr>
          <p:nvPr/>
        </p:nvSpPr>
        <p:spPr>
          <a:xfrm>
            <a:off x="442472" y="488748"/>
            <a:ext cx="11335546" cy="535283"/>
          </a:xfrm>
          <a:prstGeom prst="rect">
            <a:avLst/>
          </a:prstGeom>
        </p:spPr>
        <p:txBody>
          <a:bodyPr lIns="0" tIns="0" rIns="0" bIns="0" anchor="t"/>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b="1">
                <a:solidFill>
                  <a:srgbClr val="00AEEF"/>
                </a:solidFill>
                <a:latin typeface="Arial"/>
                <a:ea typeface="+mj-lt"/>
                <a:cs typeface="Arial"/>
              </a:rPr>
              <a:t>Way forward...</a:t>
            </a:r>
          </a:p>
          <a:p>
            <a:endParaRPr lang="en-US" b="1">
              <a:solidFill>
                <a:srgbClr val="00AEEF"/>
              </a:solidFill>
              <a:latin typeface="Arial"/>
              <a:ea typeface="Arial" charset="0"/>
              <a:cs typeface="Arial" charset="0"/>
            </a:endParaRPr>
          </a:p>
        </p:txBody>
      </p:sp>
      <p:pic>
        <p:nvPicPr>
          <p:cNvPr id="23" name="Picture 22">
            <a:extLst>
              <a:ext uri="{FF2B5EF4-FFF2-40B4-BE49-F238E27FC236}">
                <a16:creationId xmlns:a16="http://schemas.microsoft.com/office/drawing/2014/main" id="{698C6054-DBF4-4608-B459-2855B00AC7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sp>
        <p:nvSpPr>
          <p:cNvPr id="2" name="TextBox 1">
            <a:extLst>
              <a:ext uri="{FF2B5EF4-FFF2-40B4-BE49-F238E27FC236}">
                <a16:creationId xmlns:a16="http://schemas.microsoft.com/office/drawing/2014/main" id="{219548FD-6585-4F5F-8517-AD15762F34F7}"/>
              </a:ext>
            </a:extLst>
          </p:cNvPr>
          <p:cNvSpPr txBox="1"/>
          <p:nvPr/>
        </p:nvSpPr>
        <p:spPr>
          <a:xfrm>
            <a:off x="409851" y="1105199"/>
            <a:ext cx="8372642"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ctr"/>
            <a:r>
              <a:rPr lang="en-US" sz="2000">
                <a:latin typeface="Arial" panose="020B0604020202020204" pitchFamily="34" charset="0"/>
                <a:cs typeface="Arial" panose="020B0604020202020204" pitchFamily="34" charset="0"/>
              </a:rPr>
              <a:t>What are the mix of platforms for CE – based on your country context, and current COVID-19 conditions/restrictions </a:t>
            </a:r>
          </a:p>
          <a:p>
            <a:pPr marL="746125" lvl="1" indent="-288925">
              <a:buFont typeface="Arial" panose="020B0604020202020204" pitchFamily="34" charset="0"/>
              <a:buChar char="•"/>
            </a:pPr>
            <a:r>
              <a:rPr lang="en-US" sz="2000">
                <a:latin typeface="Arial" panose="020B0604020202020204" pitchFamily="34" charset="0"/>
                <a:cs typeface="Arial" panose="020B0604020202020204" pitchFamily="34" charset="0"/>
              </a:rPr>
              <a:t>which have been adopted in the CO and what are the implementation challenges? </a:t>
            </a:r>
          </a:p>
          <a:p>
            <a:pPr marL="746125" lvl="1" indent="-288925" fontAlgn="ctr">
              <a:buFont typeface="Arial" panose="020B0604020202020204" pitchFamily="34" charset="0"/>
              <a:buChar char="•"/>
            </a:pPr>
            <a:r>
              <a:rPr lang="en-US" sz="2000">
                <a:latin typeface="Arial" panose="020B0604020202020204" pitchFamily="34" charset="0"/>
                <a:cs typeface="Arial" panose="020B0604020202020204" pitchFamily="34" charset="0"/>
              </a:rPr>
              <a:t>how are we defining targets? Geographical? Population demographics? marginalized, vulnerable groups?</a:t>
            </a:r>
          </a:p>
          <a:p>
            <a:pPr marL="746125" lvl="1" indent="-288925" fontAlgn="ctr">
              <a:buFont typeface="Arial" panose="020B0604020202020204" pitchFamily="34" charset="0"/>
              <a:buChar char="•"/>
            </a:pPr>
            <a:r>
              <a:rPr lang="en-US" sz="2000">
                <a:latin typeface="Arial" panose="020B0604020202020204" pitchFamily="34" charset="0"/>
                <a:cs typeface="Arial" panose="020B0604020202020204" pitchFamily="34" charset="0"/>
              </a:rPr>
              <a:t>how are we aggregating our reach through different interventions?</a:t>
            </a:r>
          </a:p>
          <a:p>
            <a:pPr fontAlgn="ctr"/>
            <a:endParaRPr lang="en-US" sz="2000">
              <a:latin typeface="Arial" panose="020B0604020202020204" pitchFamily="34" charset="0"/>
              <a:cs typeface="Arial" panose="020B0604020202020204" pitchFamily="34" charset="0"/>
            </a:endParaRPr>
          </a:p>
          <a:p>
            <a:pPr fontAlgn="ctr"/>
            <a:r>
              <a:rPr lang="en-US" sz="2000">
                <a:latin typeface="Arial" panose="020B0604020202020204" pitchFamily="34" charset="0"/>
                <a:cs typeface="Arial" panose="020B0604020202020204" pitchFamily="34" charset="0"/>
              </a:rPr>
              <a:t>How is the data reviewed and used by partners? Reporting platforms for decision-making? For RCCE as well as other pillars of the response?</a:t>
            </a:r>
          </a:p>
          <a:p>
            <a:pPr fontAlgn="ctr"/>
            <a:endParaRPr lang="en-US" sz="2000">
              <a:latin typeface="Arial" panose="020B0604020202020204" pitchFamily="34" charset="0"/>
              <a:cs typeface="Arial" panose="020B0604020202020204" pitchFamily="34" charset="0"/>
            </a:endParaRPr>
          </a:p>
          <a:p>
            <a:pPr fontAlgn="ctr"/>
            <a:r>
              <a:rPr lang="en-US" sz="2000">
                <a:latin typeface="Arial" panose="020B0604020202020204" pitchFamily="34" charset="0"/>
                <a:cs typeface="Arial" panose="020B0604020202020204" pitchFamily="34" charset="0"/>
              </a:rPr>
              <a:t>How is the data collected informing country RCCE plans (and adapted as the response evolves?) </a:t>
            </a:r>
          </a:p>
          <a:p>
            <a:pPr fontAlgn="ctr"/>
            <a:endParaRPr lang="en-US" sz="2000">
              <a:latin typeface="Arial" panose="020B0604020202020204" pitchFamily="34" charset="0"/>
              <a:cs typeface="Arial" panose="020B0604020202020204" pitchFamily="34" charset="0"/>
            </a:endParaRPr>
          </a:p>
          <a:p>
            <a:pPr fontAlgn="ctr"/>
            <a:r>
              <a:rPr lang="en-US" sz="2000">
                <a:latin typeface="Arial" panose="020B0604020202020204" pitchFamily="34" charset="0"/>
                <a:cs typeface="Arial" panose="020B0604020202020204" pitchFamily="34" charset="0"/>
              </a:rPr>
              <a:t>How are RCCE interventions changing? e.g. during the period of “deconfinement” , shifting to confinement, etc.?</a:t>
            </a:r>
          </a:p>
        </p:txBody>
      </p:sp>
      <p:sp>
        <p:nvSpPr>
          <p:cNvPr id="3" name="TextBox 2">
            <a:extLst>
              <a:ext uri="{FF2B5EF4-FFF2-40B4-BE49-F238E27FC236}">
                <a16:creationId xmlns:a16="http://schemas.microsoft.com/office/drawing/2014/main" id="{B4DB87E9-CD3C-4787-A7F3-CD7B3C2E9F4D}"/>
              </a:ext>
            </a:extLst>
          </p:cNvPr>
          <p:cNvSpPr txBox="1"/>
          <p:nvPr/>
        </p:nvSpPr>
        <p:spPr>
          <a:xfrm>
            <a:off x="9178061" y="1189900"/>
            <a:ext cx="2001520" cy="707886"/>
          </a:xfrm>
          <a:prstGeom prst="rect">
            <a:avLst/>
          </a:prstGeom>
          <a:solidFill>
            <a:schemeClr val="accent1">
              <a:lumMod val="20000"/>
              <a:lumOff val="80000"/>
            </a:schemeClr>
          </a:solidFill>
          <a:ln w="28575">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wrap="square" rtlCol="0" anchor="t">
            <a:spAutoFit/>
          </a:bodyPr>
          <a:lstStyle/>
          <a:p>
            <a:pPr>
              <a:spcAft>
                <a:spcPts val="1200"/>
              </a:spcAft>
            </a:pPr>
            <a:r>
              <a:rPr lang="en-US" sz="2000" b="1">
                <a:solidFill>
                  <a:srgbClr val="002060"/>
                </a:solidFill>
                <a:cs typeface="Calibri"/>
              </a:rPr>
              <a:t>Key Takeaways &amp; Considerations</a:t>
            </a:r>
          </a:p>
        </p:txBody>
      </p:sp>
    </p:spTree>
    <p:extLst>
      <p:ext uri="{BB962C8B-B14F-4D97-AF65-F5344CB8AC3E}">
        <p14:creationId xmlns:p14="http://schemas.microsoft.com/office/powerpoint/2010/main" val="3016783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8C7F-FBA4-49FD-ADCE-0B8CED778DBA}"/>
              </a:ext>
            </a:extLst>
          </p:cNvPr>
          <p:cNvSpPr txBox="1">
            <a:spLocks/>
          </p:cNvSpPr>
          <p:nvPr/>
        </p:nvSpPr>
        <p:spPr>
          <a:xfrm>
            <a:off x="442472" y="488748"/>
            <a:ext cx="11335546" cy="535283"/>
          </a:xfrm>
          <a:prstGeom prst="rect">
            <a:avLst/>
          </a:prstGeom>
        </p:spPr>
        <p:txBody>
          <a:bodyPr lIns="0" tIns="0" rIns="0" bIns="0" anchor="t"/>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b="1">
                <a:solidFill>
                  <a:srgbClr val="00AEEF"/>
                </a:solidFill>
                <a:latin typeface="Arial"/>
                <a:ea typeface="Arial" charset="0"/>
                <a:cs typeface="Arial"/>
              </a:rPr>
              <a:t>Additional Resources</a:t>
            </a:r>
            <a:endParaRPr lang="en-US">
              <a:solidFill>
                <a:srgbClr val="00AEEF"/>
              </a:solidFill>
              <a:latin typeface="Arial"/>
              <a:ea typeface="Arial" charset="0"/>
              <a:cs typeface="Arial" charset="0"/>
            </a:endParaRPr>
          </a:p>
        </p:txBody>
      </p:sp>
      <p:sp>
        <p:nvSpPr>
          <p:cNvPr id="3" name="Rectangle 2">
            <a:extLst>
              <a:ext uri="{FF2B5EF4-FFF2-40B4-BE49-F238E27FC236}">
                <a16:creationId xmlns:a16="http://schemas.microsoft.com/office/drawing/2014/main" id="{160AF1EE-5ABF-4EDA-B292-191E34FB65FD}"/>
              </a:ext>
            </a:extLst>
          </p:cNvPr>
          <p:cNvSpPr/>
          <p:nvPr/>
        </p:nvSpPr>
        <p:spPr>
          <a:xfrm>
            <a:off x="436728" y="1102236"/>
            <a:ext cx="10619594" cy="4989956"/>
          </a:xfrm>
          <a:prstGeom prst="rect">
            <a:avLst/>
          </a:prstGeom>
        </p:spPr>
        <p:txBody>
          <a:bodyPr wrap="square" anchor="t">
            <a:spAutoFit/>
          </a:bodyPr>
          <a:lstStyle/>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rPr>
              <a:t>COVID RCCE Technical Guidance for Supporting Digital Platforms and Traditional Media 2.0 (18 June 2020)</a:t>
            </a:r>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hlinkClick r:id="rId2"/>
              </a:rPr>
              <a:t>Step-by-step Guidance for Social Media and Web platforms reporting</a:t>
            </a:r>
            <a:endParaRPr lang="en-US" sz="1400">
              <a:ea typeface="+mn-lt"/>
              <a:cs typeface="+mn-lt"/>
            </a:endParaRPr>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hlinkClick r:id="rId3"/>
              </a:rPr>
              <a:t>COVID </a:t>
            </a:r>
            <a:r>
              <a:rPr lang="en-US" sz="1400" err="1">
                <a:ea typeface="+mn-lt"/>
                <a:cs typeface="+mn-lt"/>
                <a:hlinkClick r:id="rId3"/>
              </a:rPr>
              <a:t>SitReps</a:t>
            </a:r>
            <a:r>
              <a:rPr lang="en-US" sz="1400">
                <a:ea typeface="+mn-lt"/>
                <a:cs typeface="+mn-lt"/>
                <a:hlinkClick r:id="rId3"/>
              </a:rPr>
              <a:t> global dashboard</a:t>
            </a:r>
            <a:endParaRPr lang="en-US" sz="1400">
              <a:ea typeface="+mn-lt"/>
              <a:cs typeface="+mn-lt"/>
            </a:endParaRPr>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rPr>
              <a:t>The qualitative </a:t>
            </a:r>
            <a:r>
              <a:rPr lang="en-US" sz="1400" err="1">
                <a:ea typeface="+mn-lt"/>
                <a:cs typeface="+mn-lt"/>
              </a:rPr>
              <a:t>SitReps</a:t>
            </a:r>
            <a:r>
              <a:rPr lang="en-US" sz="1400">
                <a:ea typeface="+mn-lt"/>
                <a:cs typeface="+mn-lt"/>
              </a:rPr>
              <a:t> – periodic reports with country highlights: </a:t>
            </a:r>
            <a:r>
              <a:rPr lang="en-US" sz="1400" u="sng">
                <a:ea typeface="+mn-lt"/>
                <a:cs typeface="+mn-lt"/>
                <a:hlinkClick r:id="rId4"/>
              </a:rPr>
              <a:t>https://www.unicef.org/appeals/Novel%20Coronavirus_sitreps.html</a:t>
            </a:r>
            <a:endParaRPr lang="en-US" sz="1400">
              <a:ea typeface="+mn-lt"/>
              <a:cs typeface="+mn-lt"/>
              <a:hlinkClick r:id="rId5"/>
            </a:endParaRPr>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hlinkClick r:id="rId5"/>
              </a:rPr>
              <a:t>UNICEF Humanitarian Appeal for Children: Novel Coronavirus (COVID-19) Response</a:t>
            </a:r>
            <a:r>
              <a:rPr lang="en-US" sz="1400">
                <a:ea typeface="+mn-lt"/>
                <a:cs typeface="+mn-lt"/>
              </a:rPr>
              <a:t> </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hlinkClick r:id="rId6"/>
              </a:rPr>
              <a:t>RCCE Action Plan Guidance: COVID-19 preparedness and response</a:t>
            </a:r>
            <a:r>
              <a:rPr lang="en-US" sz="1400">
                <a:ea typeface="+mn-lt"/>
                <a:cs typeface="+mn-lt"/>
              </a:rPr>
              <a:t> (IFRC, UNICEF, WHO, 16 March 2020)</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rPr>
              <a:t>COVID-19 </a:t>
            </a:r>
            <a:r>
              <a:rPr lang="en-US" sz="1400">
                <a:ea typeface="+mn-lt"/>
                <a:cs typeface="+mn-lt"/>
                <a:hlinkClick r:id="rId7"/>
              </a:rPr>
              <a:t>Global Response Risk Communication &amp; Community Engagement Strategy</a:t>
            </a:r>
            <a:r>
              <a:rPr lang="en-US" sz="1400">
                <a:ea typeface="+mn-lt"/>
                <a:cs typeface="+mn-lt"/>
              </a:rPr>
              <a:t> (IFRC, UNICEF, WHO)</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hlinkClick r:id="rId8"/>
              </a:rPr>
              <a:t>Focus Group Discussion Guide for Communities: Risk communication and community engagement for the new coronavirus</a:t>
            </a:r>
            <a:r>
              <a:rPr lang="en-US" sz="1400">
                <a:ea typeface="+mn-lt"/>
                <a:cs typeface="+mn-lt"/>
              </a:rPr>
              <a:t> (IFRC, UNICEF, WHO, 5 March 2020)</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rPr>
              <a:t>BBC Media Action. </a:t>
            </a:r>
            <a:r>
              <a:rPr lang="en-US" sz="1400">
                <a:ea typeface="+mn-lt"/>
                <a:cs typeface="+mn-lt"/>
                <a:hlinkClick r:id="rId9"/>
              </a:rPr>
              <a:t>Covid-19: Guide to community engagement at a distance.</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hlinkClick r:id="rId10"/>
              </a:rPr>
              <a:t>COVID-19: How to include marginalized and vulnerable people in risk communication and community engagement</a:t>
            </a:r>
            <a:r>
              <a:rPr lang="en-US" sz="1400">
                <a:ea typeface="+mn-lt"/>
                <a:cs typeface="+mn-lt"/>
              </a:rPr>
              <a:t>. (IFRC, UNICEF, WHO (2020).</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rPr>
              <a:t>CORE GROUP Polio-Global Health Security Project, COVID-19 HOUSE-TO-HOUSE COMMUNITY OUTREACH (DRAFT GUIDANCE)  </a:t>
            </a:r>
            <a:r>
              <a:rPr lang="en-US" sz="1400">
                <a:ea typeface="+mn-lt"/>
                <a:cs typeface="+mn-lt"/>
                <a:hlinkClick r:id="rId11"/>
              </a:rPr>
              <a:t>https://docs.google.com/document/d/166fL8UrCA1HRdDx1Xxn_8z4Mcj2ZRW2Wj8QNJmNO7pI/edit</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hlinkClick r:id="rId12"/>
              </a:rPr>
              <a:t>2019 Novel Coronavirus (2019 </a:t>
            </a:r>
            <a:r>
              <a:rPr lang="en-US" sz="1400" err="1">
                <a:ea typeface="+mn-lt"/>
                <a:cs typeface="+mn-lt"/>
                <a:hlinkClick r:id="rId12"/>
              </a:rPr>
              <a:t>nCoV</a:t>
            </a:r>
            <a:r>
              <a:rPr lang="en-US" sz="1400">
                <a:ea typeface="+mn-lt"/>
                <a:cs typeface="+mn-lt"/>
                <a:hlinkClick r:id="rId12"/>
              </a:rPr>
              <a:t>): Strategic Preparedness and Response Plan (WHO, 3 February 2020)</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hlinkClick r:id="rId13"/>
              </a:rPr>
              <a:t>Global Humanitarian Response Plan: COVID-19. United Nations Coordinated Appeal </a:t>
            </a:r>
            <a:r>
              <a:rPr lang="en-US" sz="1400">
                <a:ea typeface="+mn-lt"/>
                <a:cs typeface="+mn-lt"/>
              </a:rPr>
              <a:t>(April – December 2020) (UN OCHA, 28 March 2020)</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rPr>
              <a:t>Jeff </a:t>
            </a:r>
            <a:r>
              <a:rPr lang="en-US" sz="1400" err="1">
                <a:ea typeface="+mn-lt"/>
                <a:cs typeface="+mn-lt"/>
              </a:rPr>
              <a:t>Chelsky</a:t>
            </a:r>
            <a:r>
              <a:rPr lang="en-US" sz="1400">
                <a:ea typeface="+mn-lt"/>
                <a:cs typeface="+mn-lt"/>
              </a:rPr>
              <a:t> and Lauren Kelly, </a:t>
            </a:r>
            <a:r>
              <a:rPr lang="en-US" sz="1400">
                <a:ea typeface="+mn-lt"/>
                <a:cs typeface="+mn-lt"/>
                <a:hlinkClick r:id="rId14"/>
              </a:rPr>
              <a:t>“Bowling in the Dark: Monitoring and Evaluation during COVID-19 (Coronavirus).” </a:t>
            </a:r>
            <a:r>
              <a:rPr lang="en-US" sz="1400">
                <a:ea typeface="+mn-lt"/>
                <a:cs typeface="+mn-lt"/>
              </a:rPr>
              <a:t>(World Bank Group, 1 April 2020)</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rPr>
              <a:t>WHO COVID-19 Monitoring and Evaluation Framework (WHO M&amp;E Network)</a:t>
            </a:r>
            <a:endParaRPr lang="en-US" sz="1400"/>
          </a:p>
          <a:p>
            <a:pPr marL="285750" indent="-285750">
              <a:lnSpc>
                <a:spcPct val="114000"/>
              </a:lnSpc>
              <a:buClr>
                <a:srgbClr val="002060"/>
              </a:buClr>
              <a:buFont typeface="Arial" panose="020B0604020202020204" pitchFamily="34" charset="0"/>
              <a:buChar char="•"/>
              <a:tabLst>
                <a:tab pos="228600" algn="l"/>
                <a:tab pos="288925" algn="l"/>
              </a:tabLst>
            </a:pPr>
            <a:r>
              <a:rPr lang="en-US" sz="1400">
                <a:ea typeface="+mn-lt"/>
                <a:cs typeface="+mn-lt"/>
                <a:hlinkClick r:id="rId15"/>
              </a:rPr>
              <a:t>Interagency Community Engagement Minimum Standards and Indicators</a:t>
            </a:r>
            <a:r>
              <a:rPr lang="en-US" sz="1400">
                <a:ea typeface="+mn-lt"/>
                <a:cs typeface="+mn-lt"/>
              </a:rPr>
              <a:t>, July 2019</a:t>
            </a:r>
            <a:endParaRPr lang="en-US" sz="1400"/>
          </a:p>
        </p:txBody>
      </p:sp>
    </p:spTree>
    <p:extLst>
      <p:ext uri="{BB962C8B-B14F-4D97-AF65-F5344CB8AC3E}">
        <p14:creationId xmlns:p14="http://schemas.microsoft.com/office/powerpoint/2010/main" val="1661698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A0A473-6099-4AAD-8C95-DFF1F5B25C13}"/>
              </a:ext>
            </a:extLst>
          </p:cNvPr>
          <p:cNvSpPr txBox="1">
            <a:spLocks/>
          </p:cNvSpPr>
          <p:nvPr/>
        </p:nvSpPr>
        <p:spPr>
          <a:xfrm>
            <a:off x="442472" y="488748"/>
            <a:ext cx="11335546" cy="535283"/>
          </a:xfrm>
          <a:prstGeom prst="rect">
            <a:avLst/>
          </a:prstGeom>
        </p:spPr>
        <p:txBody>
          <a:bodyPr lIns="0" tIns="0" rIns="0" bIns="0" anchor="t"/>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b="1">
                <a:solidFill>
                  <a:srgbClr val="00AEEF"/>
                </a:solidFill>
                <a:latin typeface="Arial"/>
                <a:ea typeface="Arial" charset="0"/>
                <a:cs typeface="Arial"/>
              </a:rPr>
              <a:t>Thank you</a:t>
            </a:r>
            <a:endParaRPr lang="en-US">
              <a:solidFill>
                <a:srgbClr val="00AEEF"/>
              </a:solidFill>
              <a:latin typeface="Arial"/>
              <a:ea typeface="Arial" charset="0"/>
              <a:cs typeface="Arial" charset="0"/>
            </a:endParaRPr>
          </a:p>
        </p:txBody>
      </p:sp>
      <p:sp>
        <p:nvSpPr>
          <p:cNvPr id="16" name="Rectangle 15">
            <a:extLst>
              <a:ext uri="{FF2B5EF4-FFF2-40B4-BE49-F238E27FC236}">
                <a16:creationId xmlns:a16="http://schemas.microsoft.com/office/drawing/2014/main" id="{92B1897C-8F2D-4851-A4F3-9BC69C809039}"/>
              </a:ext>
            </a:extLst>
          </p:cNvPr>
          <p:cNvSpPr/>
          <p:nvPr/>
        </p:nvSpPr>
        <p:spPr>
          <a:xfrm>
            <a:off x="440052" y="1288383"/>
            <a:ext cx="9787004" cy="4165243"/>
          </a:xfrm>
          <a:prstGeom prst="rect">
            <a:avLst/>
          </a:prstGeom>
        </p:spPr>
        <p:txBody>
          <a:bodyPr wrap="square" anchor="t">
            <a:spAutoFit/>
          </a:bodyPr>
          <a:lstStyle/>
          <a:p>
            <a:pPr algn="just">
              <a:spcAft>
                <a:spcPts val="800"/>
              </a:spcAft>
              <a:buClr>
                <a:srgbClr val="002060"/>
              </a:buClr>
            </a:pPr>
            <a:r>
              <a:rPr lang="en-US" b="1">
                <a:cs typeface="Calibri"/>
              </a:rPr>
              <a:t>For more information, please contact:</a:t>
            </a:r>
          </a:p>
          <a:p>
            <a:pPr marL="285750" indent="-285750" algn="just">
              <a:spcAft>
                <a:spcPts val="800"/>
              </a:spcAft>
              <a:buClr>
                <a:srgbClr val="002060"/>
              </a:buClr>
              <a:buFont typeface="Arial"/>
              <a:buChar char="•"/>
            </a:pPr>
            <a:r>
              <a:rPr lang="en-US" b="1">
                <a:cs typeface="Calibri"/>
              </a:rPr>
              <a:t>Ehsan Ul Haq</a:t>
            </a:r>
            <a:r>
              <a:rPr lang="en-US">
                <a:cs typeface="Calibri"/>
              </a:rPr>
              <a:t>, Emergency Specialist (PME), EMOPS </a:t>
            </a:r>
            <a:r>
              <a:rPr lang="en-US">
                <a:cs typeface="Calibri"/>
                <a:hlinkClick r:id="rId3"/>
              </a:rPr>
              <a:t>ehaq@unicef.org</a:t>
            </a:r>
            <a:endParaRPr lang="en-US">
              <a:cs typeface="Calibri"/>
            </a:endParaRPr>
          </a:p>
          <a:p>
            <a:pPr marL="285750" indent="-285750" algn="just">
              <a:spcAft>
                <a:spcPts val="800"/>
              </a:spcAft>
              <a:buClr>
                <a:srgbClr val="002060"/>
              </a:buClr>
              <a:buFont typeface="Arial"/>
              <a:buChar char="•"/>
            </a:pPr>
            <a:r>
              <a:rPr lang="en-US" b="1">
                <a:cs typeface="Calibri"/>
              </a:rPr>
              <a:t>Rania Elessawi</a:t>
            </a:r>
            <a:r>
              <a:rPr lang="en-US">
                <a:cs typeface="Calibri"/>
              </a:rPr>
              <a:t>, C4D Specialist </a:t>
            </a:r>
            <a:r>
              <a:rPr lang="en-US">
                <a:ea typeface="+mn-lt"/>
                <a:cs typeface="+mn-lt"/>
              </a:rPr>
              <a:t>(Social and Behavior Change),</a:t>
            </a:r>
            <a:r>
              <a:rPr lang="en-US">
                <a:cs typeface="Calibri"/>
              </a:rPr>
              <a:t> PD, </a:t>
            </a:r>
            <a:r>
              <a:rPr lang="en-US">
                <a:cs typeface="Calibri"/>
                <a:hlinkClick r:id="rId4"/>
              </a:rPr>
              <a:t>relessawi@unicef.org</a:t>
            </a:r>
            <a:r>
              <a:rPr lang="en-US">
                <a:cs typeface="Calibri"/>
              </a:rPr>
              <a:t> </a:t>
            </a:r>
            <a:endParaRPr lang="en-US"/>
          </a:p>
          <a:p>
            <a:pPr marL="285750" indent="-285750" algn="just">
              <a:spcAft>
                <a:spcPts val="800"/>
              </a:spcAft>
              <a:buClr>
                <a:srgbClr val="002060"/>
              </a:buClr>
              <a:buFont typeface="Arial"/>
              <a:buChar char="•"/>
            </a:pPr>
            <a:r>
              <a:rPr lang="en-US" b="1">
                <a:ea typeface="+mn-lt"/>
                <a:cs typeface="+mn-lt"/>
              </a:rPr>
              <a:t>Natalia Vaccarezza</a:t>
            </a:r>
            <a:r>
              <a:rPr lang="en-US">
                <a:ea typeface="+mn-lt"/>
                <a:cs typeface="+mn-lt"/>
              </a:rPr>
              <a:t>, Communication Specialist – M&amp;E, DOC, </a:t>
            </a:r>
            <a:r>
              <a:rPr lang="en-US">
                <a:ea typeface="+mn-lt"/>
                <a:cs typeface="+mn-lt"/>
                <a:hlinkClick r:id="rId5"/>
              </a:rPr>
              <a:t>nvaccarezza@unicef.org</a:t>
            </a:r>
            <a:r>
              <a:rPr lang="en-US">
                <a:ea typeface="+mn-lt"/>
                <a:cs typeface="+mn-lt"/>
              </a:rPr>
              <a:t> </a:t>
            </a:r>
            <a:endParaRPr lang="en-US"/>
          </a:p>
          <a:p>
            <a:pPr marL="285750" indent="-285750" algn="just">
              <a:spcAft>
                <a:spcPts val="800"/>
              </a:spcAft>
              <a:buClr>
                <a:srgbClr val="002060"/>
              </a:buClr>
              <a:buFont typeface="Arial"/>
              <a:buChar char="•"/>
            </a:pPr>
            <a:r>
              <a:rPr lang="en-US" b="1">
                <a:ea typeface="+mn-lt"/>
                <a:cs typeface="+mn-lt"/>
              </a:rPr>
              <a:t>Xinyi Ge</a:t>
            </a:r>
            <a:r>
              <a:rPr lang="en-US">
                <a:ea typeface="+mn-lt"/>
                <a:cs typeface="+mn-lt"/>
              </a:rPr>
              <a:t>, PME Officer, DOC, </a:t>
            </a:r>
            <a:r>
              <a:rPr lang="en-US">
                <a:ea typeface="+mn-lt"/>
                <a:cs typeface="+mn-lt"/>
                <a:hlinkClick r:id="rId6"/>
              </a:rPr>
              <a:t>xge@unicef.org</a:t>
            </a:r>
            <a:r>
              <a:rPr lang="en-US">
                <a:ea typeface="+mn-lt"/>
                <a:cs typeface="+mn-lt"/>
              </a:rPr>
              <a:t> </a:t>
            </a:r>
          </a:p>
          <a:p>
            <a:pPr algn="just">
              <a:spcAft>
                <a:spcPts val="800"/>
              </a:spcAft>
              <a:buClr>
                <a:srgbClr val="002060"/>
              </a:buClr>
            </a:pPr>
            <a:r>
              <a:rPr lang="en-US" i="1" err="1">
                <a:ea typeface="+mn-lt"/>
                <a:cs typeface="+mn-lt"/>
              </a:rPr>
              <a:t>RapidPro</a:t>
            </a:r>
            <a:r>
              <a:rPr lang="en-US" i="1">
                <a:ea typeface="+mn-lt"/>
                <a:cs typeface="+mn-lt"/>
              </a:rPr>
              <a:t>-enabled </a:t>
            </a:r>
            <a:r>
              <a:rPr lang="en-US" i="1" err="1">
                <a:ea typeface="+mn-lt"/>
                <a:cs typeface="+mn-lt"/>
              </a:rPr>
              <a:t>Programmes</a:t>
            </a:r>
            <a:endParaRPr lang="en-US" i="1">
              <a:ea typeface="+mn-lt"/>
              <a:cs typeface="+mn-lt"/>
            </a:endParaRPr>
          </a:p>
          <a:p>
            <a:pPr marL="285750" indent="-285750" algn="just">
              <a:spcAft>
                <a:spcPts val="800"/>
              </a:spcAft>
              <a:buClr>
                <a:srgbClr val="002060"/>
              </a:buClr>
              <a:buFont typeface="Arial"/>
              <a:buChar char="•"/>
            </a:pPr>
            <a:r>
              <a:rPr lang="en-US" b="1">
                <a:ea typeface="+mn-lt"/>
                <a:cs typeface="+mn-lt"/>
              </a:rPr>
              <a:t>Matthew McNaughton</a:t>
            </a:r>
            <a:r>
              <a:rPr lang="en-US">
                <a:ea typeface="+mn-lt"/>
                <a:cs typeface="+mn-lt"/>
              </a:rPr>
              <a:t>, Global T4D Specialist, ICTD, </a:t>
            </a:r>
            <a:r>
              <a:rPr lang="en-US">
                <a:ea typeface="+mn-lt"/>
                <a:cs typeface="+mn-lt"/>
                <a:hlinkClick r:id="rId7"/>
              </a:rPr>
              <a:t>rapidpro@unicef.org</a:t>
            </a:r>
            <a:r>
              <a:rPr lang="en-US">
                <a:ea typeface="+mn-lt"/>
                <a:cs typeface="+mn-lt"/>
              </a:rPr>
              <a:t> </a:t>
            </a:r>
            <a:endParaRPr lang="en-US" i="1">
              <a:ea typeface="+mn-lt"/>
              <a:cs typeface="+mn-lt"/>
            </a:endParaRPr>
          </a:p>
          <a:p>
            <a:pPr marL="285750" indent="-285750" algn="just">
              <a:spcAft>
                <a:spcPts val="800"/>
              </a:spcAft>
              <a:buClr>
                <a:srgbClr val="002060"/>
              </a:buClr>
              <a:buFont typeface="Arial"/>
              <a:buChar char="•"/>
            </a:pPr>
            <a:r>
              <a:rPr lang="en-US" b="1">
                <a:ea typeface="+mn-lt"/>
                <a:cs typeface="+mn-lt"/>
              </a:rPr>
              <a:t>Christopher Brooks</a:t>
            </a:r>
            <a:r>
              <a:rPr lang="en-US">
                <a:ea typeface="+mn-lt"/>
                <a:cs typeface="+mn-lt"/>
              </a:rPr>
              <a:t>, Senior Digital &amp; Data Specialist, Innovation, </a:t>
            </a:r>
            <a:r>
              <a:rPr lang="en-US">
                <a:ea typeface="+mn-lt"/>
                <a:cs typeface="+mn-lt"/>
                <a:hlinkClick r:id="rId8"/>
              </a:rPr>
              <a:t>cbrooks@unicef.org</a:t>
            </a:r>
            <a:r>
              <a:rPr lang="en-US">
                <a:ea typeface="+mn-lt"/>
                <a:cs typeface="+mn-lt"/>
              </a:rPr>
              <a:t> </a:t>
            </a:r>
            <a:endParaRPr lang="en-US" i="1">
              <a:ea typeface="+mn-lt"/>
              <a:cs typeface="+mn-lt"/>
            </a:endParaRPr>
          </a:p>
          <a:p>
            <a:pPr algn="just">
              <a:spcAft>
                <a:spcPts val="800"/>
              </a:spcAft>
              <a:buClr>
                <a:srgbClr val="002060"/>
              </a:buClr>
            </a:pPr>
            <a:r>
              <a:rPr lang="en-US" i="1">
                <a:ea typeface="+mn-lt"/>
                <a:cs typeface="+mn-lt"/>
              </a:rPr>
              <a:t>Internet of Good Things (</a:t>
            </a:r>
            <a:r>
              <a:rPr lang="en-US" i="1" err="1">
                <a:ea typeface="+mn-lt"/>
                <a:cs typeface="+mn-lt"/>
              </a:rPr>
              <a:t>IoGT</a:t>
            </a:r>
            <a:r>
              <a:rPr lang="en-US" i="1">
                <a:ea typeface="+mn-lt"/>
                <a:cs typeface="+mn-lt"/>
              </a:rPr>
              <a:t>)</a:t>
            </a:r>
          </a:p>
          <a:p>
            <a:pPr marL="285750" indent="-285750" algn="just">
              <a:spcAft>
                <a:spcPts val="800"/>
              </a:spcAft>
              <a:buClr>
                <a:srgbClr val="002060"/>
              </a:buClr>
              <a:buFont typeface="Arial"/>
              <a:buChar char="•"/>
            </a:pPr>
            <a:r>
              <a:rPr lang="en-US" b="1">
                <a:ea typeface="+mn-lt"/>
                <a:cs typeface="+mn-lt"/>
              </a:rPr>
              <a:t>Laurie Markle, </a:t>
            </a:r>
            <a:r>
              <a:rPr lang="en-US">
                <a:ea typeface="+mn-lt"/>
                <a:cs typeface="+mn-lt"/>
              </a:rPr>
              <a:t>C4D Specialist (Global Lead of </a:t>
            </a:r>
            <a:r>
              <a:rPr lang="en-US" err="1">
                <a:ea typeface="+mn-lt"/>
                <a:cs typeface="+mn-lt"/>
              </a:rPr>
              <a:t>IoGT</a:t>
            </a:r>
            <a:r>
              <a:rPr lang="en-US">
                <a:ea typeface="+mn-lt"/>
                <a:cs typeface="+mn-lt"/>
              </a:rPr>
              <a:t>),</a:t>
            </a:r>
            <a:r>
              <a:rPr lang="en-US" b="1">
                <a:ea typeface="+mn-lt"/>
                <a:cs typeface="+mn-lt"/>
              </a:rPr>
              <a:t> </a:t>
            </a:r>
            <a:r>
              <a:rPr lang="en-US">
                <a:ea typeface="+mn-lt"/>
                <a:cs typeface="+mn-lt"/>
                <a:hlinkClick r:id="rId9"/>
              </a:rPr>
              <a:t>lmarkle@unicef.org</a:t>
            </a:r>
            <a:r>
              <a:rPr lang="en-US">
                <a:ea typeface="+mn-lt"/>
                <a:cs typeface="+mn-lt"/>
              </a:rPr>
              <a:t> </a:t>
            </a:r>
          </a:p>
          <a:p>
            <a:pPr marL="285750" indent="-285750" algn="just">
              <a:spcAft>
                <a:spcPts val="800"/>
              </a:spcAft>
              <a:buClr>
                <a:srgbClr val="002060"/>
              </a:buClr>
              <a:buFont typeface="Arial"/>
              <a:buChar char="•"/>
            </a:pPr>
            <a:r>
              <a:rPr lang="en-US" b="1">
                <a:ea typeface="+mn-lt"/>
                <a:cs typeface="+mn-lt"/>
              </a:rPr>
              <a:t>Nivida Thomas, </a:t>
            </a:r>
            <a:r>
              <a:rPr lang="en-US">
                <a:ea typeface="+mn-lt"/>
                <a:cs typeface="+mn-lt"/>
                <a:hlinkClick r:id="rId10"/>
              </a:rPr>
              <a:t>nividathomas@gmail.com</a:t>
            </a:r>
            <a:endParaRPr lang="en-US">
              <a:ea typeface="+mn-lt"/>
              <a:cs typeface="+mn-lt"/>
            </a:endParaRPr>
          </a:p>
        </p:txBody>
      </p:sp>
      <p:pic>
        <p:nvPicPr>
          <p:cNvPr id="23" name="Picture 22">
            <a:extLst>
              <a:ext uri="{FF2B5EF4-FFF2-40B4-BE49-F238E27FC236}">
                <a16:creationId xmlns:a16="http://schemas.microsoft.com/office/drawing/2014/main" id="{698C6054-DBF4-4608-B459-2855B00AC79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spTree>
    <p:extLst>
      <p:ext uri="{BB962C8B-B14F-4D97-AF65-F5344CB8AC3E}">
        <p14:creationId xmlns:p14="http://schemas.microsoft.com/office/powerpoint/2010/main" val="15445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9CC378-0535-44DD-80B4-B9C12B1AEA0C}"/>
              </a:ext>
            </a:extLst>
          </p:cNvPr>
          <p:cNvSpPr txBox="1">
            <a:spLocks/>
          </p:cNvSpPr>
          <p:nvPr/>
        </p:nvSpPr>
        <p:spPr>
          <a:xfrm>
            <a:off x="442472" y="488748"/>
            <a:ext cx="10052355" cy="535283"/>
          </a:xfrm>
          <a:prstGeom prst="rect">
            <a:avLst/>
          </a:prstGeom>
        </p:spPr>
        <p:txBody>
          <a:bodyPr lIns="0" tIns="0" rIns="0" bIns="0" anchor="t"/>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b="1">
                <a:solidFill>
                  <a:srgbClr val="00B0F0"/>
                </a:solidFill>
                <a:latin typeface="Arial"/>
                <a:ea typeface="+mj-lt"/>
                <a:cs typeface="Arial"/>
              </a:rPr>
              <a:t>Housekeeping issues</a:t>
            </a:r>
            <a:endParaRPr lang="en-US"/>
          </a:p>
          <a:p>
            <a:endParaRPr lang="en-US" b="1">
              <a:solidFill>
                <a:srgbClr val="00AEEF"/>
              </a:solidFill>
              <a:latin typeface="Arial"/>
              <a:ea typeface="Arial" charset="0"/>
              <a:cs typeface="Arial" charset="0"/>
            </a:endParaRPr>
          </a:p>
        </p:txBody>
      </p:sp>
      <p:sp>
        <p:nvSpPr>
          <p:cNvPr id="7" name="Content Placeholder 2">
            <a:extLst>
              <a:ext uri="{FF2B5EF4-FFF2-40B4-BE49-F238E27FC236}">
                <a16:creationId xmlns:a16="http://schemas.microsoft.com/office/drawing/2014/main" id="{F352BBD2-4A85-4558-90F2-DE969774779F}"/>
              </a:ext>
            </a:extLst>
          </p:cNvPr>
          <p:cNvSpPr txBox="1">
            <a:spLocks/>
          </p:cNvSpPr>
          <p:nvPr/>
        </p:nvSpPr>
        <p:spPr>
          <a:xfrm>
            <a:off x="442472" y="1309507"/>
            <a:ext cx="9705471" cy="5354320"/>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r>
              <a:rPr lang="en-US">
                <a:ea typeface="+mn-lt"/>
                <a:cs typeface="+mn-lt"/>
              </a:rPr>
              <a:t>Please use the “</a:t>
            </a:r>
            <a:r>
              <a:rPr lang="en-US" b="1">
                <a:highlight>
                  <a:srgbClr val="FFFF00"/>
                </a:highlight>
                <a:ea typeface="+mn-lt"/>
                <a:cs typeface="+mn-lt"/>
              </a:rPr>
              <a:t>Q&amp;A</a:t>
            </a:r>
            <a:r>
              <a:rPr lang="en-US">
                <a:ea typeface="+mn-lt"/>
                <a:cs typeface="+mn-lt"/>
              </a:rPr>
              <a:t>” function in the bottom bar instead of “Chat” to post your questions:</a:t>
            </a:r>
          </a:p>
          <a:p>
            <a:pPr marL="227965" indent="-227965"/>
            <a:endParaRPr lang="en-US">
              <a:ea typeface="+mn-lt"/>
              <a:cs typeface="+mn-lt"/>
            </a:endParaRPr>
          </a:p>
          <a:p>
            <a:pPr marL="0" indent="0">
              <a:buNone/>
            </a:pPr>
            <a:endParaRPr lang="en-US">
              <a:ea typeface="+mn-lt"/>
              <a:cs typeface="+mn-lt"/>
            </a:endParaRPr>
          </a:p>
          <a:p>
            <a:pPr>
              <a:lnSpc>
                <a:spcPct val="100000"/>
              </a:lnSpc>
            </a:pPr>
            <a:r>
              <a:rPr lang="en-US">
                <a:ea typeface="+mn-lt"/>
                <a:cs typeface="+mn-lt"/>
              </a:rPr>
              <a:t>Click “thumbs-up” if you share the same question with a colleague – the question will be upvoted!</a:t>
            </a:r>
            <a:endParaRPr lang="en-US">
              <a:cs typeface="Calibri"/>
            </a:endParaRPr>
          </a:p>
          <a:p>
            <a:pPr marL="0" indent="0">
              <a:buNone/>
            </a:pPr>
            <a:endParaRPr lang="en-US">
              <a:cs typeface="Calibri"/>
            </a:endParaRPr>
          </a:p>
          <a:p>
            <a:pPr marL="227965" indent="-227965"/>
            <a:endParaRPr lang="en-US">
              <a:ea typeface="+mn-lt"/>
              <a:cs typeface="+mn-lt"/>
            </a:endParaRPr>
          </a:p>
          <a:p>
            <a:pPr marL="227965" indent="-227965"/>
            <a:r>
              <a:rPr lang="en-US">
                <a:ea typeface="+mn-lt"/>
                <a:cs typeface="+mn-lt"/>
              </a:rPr>
              <a:t>The slides, recording, and all questions raised in Q&amp;A will be shared after the webinar.</a:t>
            </a:r>
            <a:endParaRPr lang="en-US">
              <a:latin typeface="Calibri"/>
              <a:cs typeface="Calibri"/>
            </a:endParaRPr>
          </a:p>
        </p:txBody>
      </p:sp>
      <p:pic>
        <p:nvPicPr>
          <p:cNvPr id="4" name="Picture 3" descr="A picture containing object, clock&#10;&#10;Description automatically generated">
            <a:extLst>
              <a:ext uri="{FF2B5EF4-FFF2-40B4-BE49-F238E27FC236}">
                <a16:creationId xmlns:a16="http://schemas.microsoft.com/office/drawing/2014/main" id="{9332D58F-60AC-477A-97F0-FF1430011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55" y="2242333"/>
            <a:ext cx="4743694" cy="88904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CC417FED-DE6E-402A-AD36-45F10835F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30" y="4186868"/>
            <a:ext cx="2225040" cy="1010920"/>
          </a:xfrm>
          <a:prstGeom prst="rect">
            <a:avLst/>
          </a:prstGeom>
        </p:spPr>
      </p:pic>
    </p:spTree>
    <p:extLst>
      <p:ext uri="{BB962C8B-B14F-4D97-AF65-F5344CB8AC3E}">
        <p14:creationId xmlns:p14="http://schemas.microsoft.com/office/powerpoint/2010/main" val="2121838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E79A-D547-4063-821E-D890060A9D40}"/>
              </a:ext>
            </a:extLst>
          </p:cNvPr>
          <p:cNvSpPr>
            <a:spLocks noGrp="1"/>
          </p:cNvSpPr>
          <p:nvPr>
            <p:ph type="title"/>
          </p:nvPr>
        </p:nvSpPr>
        <p:spPr>
          <a:xfrm>
            <a:off x="442274" y="269710"/>
            <a:ext cx="10813181" cy="822652"/>
          </a:xfrm>
        </p:spPr>
        <p:txBody>
          <a:bodyPr>
            <a:normAutofit/>
          </a:bodyPr>
          <a:lstStyle/>
          <a:p>
            <a:r>
              <a:rPr lang="en-US" sz="3600" b="1">
                <a:solidFill>
                  <a:srgbClr val="00B0F0"/>
                </a:solidFill>
                <a:latin typeface="Arial"/>
                <a:cs typeface="Arial"/>
              </a:rPr>
              <a:t>RCCE Indicators for the COVID-19 Response</a:t>
            </a:r>
            <a:endParaRPr lang="en-US"/>
          </a:p>
        </p:txBody>
      </p:sp>
      <p:sp>
        <p:nvSpPr>
          <p:cNvPr id="3" name="Content Placeholder 2">
            <a:extLst>
              <a:ext uri="{FF2B5EF4-FFF2-40B4-BE49-F238E27FC236}">
                <a16:creationId xmlns:a16="http://schemas.microsoft.com/office/drawing/2014/main" id="{AA49A766-BEFC-4B75-A671-1683DD864CD2}"/>
              </a:ext>
            </a:extLst>
          </p:cNvPr>
          <p:cNvSpPr>
            <a:spLocks noGrp="1"/>
          </p:cNvSpPr>
          <p:nvPr>
            <p:ph idx="1"/>
          </p:nvPr>
        </p:nvSpPr>
        <p:spPr>
          <a:xfrm>
            <a:off x="442273" y="4372982"/>
            <a:ext cx="5854831" cy="4326903"/>
          </a:xfrm>
        </p:spPr>
        <p:txBody>
          <a:bodyPr vert="horz" lIns="91440" tIns="45720" rIns="91440" bIns="45720" rtlCol="0" anchor="t">
            <a:normAutofit/>
          </a:bodyPr>
          <a:lstStyle/>
          <a:p>
            <a:pPr marL="227965" indent="-227965"/>
            <a:endParaRPr lang="en-US">
              <a:cs typeface="Calibri"/>
            </a:endParaRPr>
          </a:p>
          <a:p>
            <a:pPr marL="227965" indent="-227965"/>
            <a:endParaRPr lang="en-US">
              <a:latin typeface="Calibri (Body)"/>
            </a:endParaRPr>
          </a:p>
        </p:txBody>
      </p:sp>
      <p:pic>
        <p:nvPicPr>
          <p:cNvPr id="2050" name="Picture 2" descr="Seven-year-old Francesca [NAME CHANGED] is taught how to correctly wash her hands ">
            <a:extLst>
              <a:ext uri="{FF2B5EF4-FFF2-40B4-BE49-F238E27FC236}">
                <a16:creationId xmlns:a16="http://schemas.microsoft.com/office/drawing/2014/main" id="{538E9EE5-BBD8-4C9C-B395-30EAD9273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962" y="2057538"/>
            <a:ext cx="4892359" cy="32661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B2D67BD-34B6-45C0-8F70-E865A4252E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grpSp>
        <p:nvGrpSpPr>
          <p:cNvPr id="19" name="Group 18">
            <a:extLst>
              <a:ext uri="{FF2B5EF4-FFF2-40B4-BE49-F238E27FC236}">
                <a16:creationId xmlns:a16="http://schemas.microsoft.com/office/drawing/2014/main" id="{1955D354-91CC-4F23-A3A8-3245585A0D40}"/>
              </a:ext>
            </a:extLst>
          </p:cNvPr>
          <p:cNvGrpSpPr/>
          <p:nvPr/>
        </p:nvGrpSpPr>
        <p:grpSpPr>
          <a:xfrm>
            <a:off x="5146149" y="5706265"/>
            <a:ext cx="2333670" cy="798311"/>
            <a:chOff x="787827" y="2514220"/>
            <a:chExt cx="3832961" cy="1086833"/>
          </a:xfrm>
        </p:grpSpPr>
        <p:sp>
          <p:nvSpPr>
            <p:cNvPr id="20" name="Rectangle: Rounded Corners 19">
              <a:extLst>
                <a:ext uri="{FF2B5EF4-FFF2-40B4-BE49-F238E27FC236}">
                  <a16:creationId xmlns:a16="http://schemas.microsoft.com/office/drawing/2014/main" id="{BA4044A4-C271-467E-9126-7AD10EFFA6C9}"/>
                </a:ext>
              </a:extLst>
            </p:cNvPr>
            <p:cNvSpPr/>
            <p:nvPr/>
          </p:nvSpPr>
          <p:spPr>
            <a:xfrm>
              <a:off x="864612" y="2514220"/>
              <a:ext cx="3756176" cy="1086833"/>
            </a:xfrm>
            <a:prstGeom prst="roundRect">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p:spPr>
        </p:sp>
        <p:sp>
          <p:nvSpPr>
            <p:cNvPr id="21" name="Rectangle: Rounded Corners 4">
              <a:extLst>
                <a:ext uri="{FF2B5EF4-FFF2-40B4-BE49-F238E27FC236}">
                  <a16:creationId xmlns:a16="http://schemas.microsoft.com/office/drawing/2014/main" id="{03B42809-4B12-4998-A94D-C01CC1502062}"/>
                </a:ext>
              </a:extLst>
            </p:cNvPr>
            <p:cNvSpPr txBox="1"/>
            <p:nvPr/>
          </p:nvSpPr>
          <p:spPr>
            <a:xfrm>
              <a:off x="787827" y="2601347"/>
              <a:ext cx="3650066" cy="980723"/>
            </a:xfrm>
            <a:prstGeom prst="rect">
              <a:avLst/>
            </a:prstGeom>
            <a:noFill/>
            <a:ln>
              <a:noFill/>
            </a:ln>
            <a:effectLst/>
          </p:spPr>
          <p:txBody>
            <a:bodyPr spcFirstLastPara="0" vert="horz" wrap="square" lIns="57150" tIns="57150" rIns="57150" bIns="57150"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500" b="0" i="0" u="none" strike="noStrike" kern="0" cap="none" spc="0" normalizeH="0" baseline="0" noProof="0">
                  <a:ln>
                    <a:noFill/>
                  </a:ln>
                  <a:solidFill>
                    <a:prstClr val="black">
                      <a:hueOff val="0"/>
                      <a:satOff val="0"/>
                      <a:lumOff val="0"/>
                      <a:alphaOff val="0"/>
                    </a:prstClr>
                  </a:solidFill>
                  <a:effectLst/>
                  <a:uLnTx/>
                  <a:uFillTx/>
                  <a:latin typeface="Tw Cen MT" panose="020B0602020104020603"/>
                  <a:ea typeface="+mn-ea"/>
                  <a:cs typeface="+mn-cs"/>
                </a:rPr>
                <a:t>One-way communications</a:t>
              </a:r>
            </a:p>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500" b="0" i="0" u="none" strike="noStrike" kern="0" cap="none" spc="0" normalizeH="0" baseline="0" noProof="0">
                  <a:ln>
                    <a:noFill/>
                  </a:ln>
                  <a:solidFill>
                    <a:prstClr val="black">
                      <a:hueOff val="0"/>
                      <a:satOff val="0"/>
                      <a:lumOff val="0"/>
                      <a:alphaOff val="0"/>
                    </a:prstClr>
                  </a:solidFill>
                  <a:effectLst/>
                  <a:uLnTx/>
                  <a:uFillTx/>
                  <a:latin typeface="Tw Cen MT" panose="020B0602020104020603"/>
                  <a:ea typeface="+mn-ea"/>
                  <a:cs typeface="+mn-cs"/>
                </a:rPr>
                <a:t>(mass messaging)</a:t>
              </a:r>
            </a:p>
          </p:txBody>
        </p:sp>
      </p:grpSp>
      <p:grpSp>
        <p:nvGrpSpPr>
          <p:cNvPr id="22" name="Group 21">
            <a:extLst>
              <a:ext uri="{FF2B5EF4-FFF2-40B4-BE49-F238E27FC236}">
                <a16:creationId xmlns:a16="http://schemas.microsoft.com/office/drawing/2014/main" id="{6028B421-0D93-4EA2-8095-6169621DE00F}"/>
              </a:ext>
            </a:extLst>
          </p:cNvPr>
          <p:cNvGrpSpPr/>
          <p:nvPr/>
        </p:nvGrpSpPr>
        <p:grpSpPr>
          <a:xfrm>
            <a:off x="3901954" y="982752"/>
            <a:ext cx="3061161" cy="995106"/>
            <a:chOff x="2306022" y="1694991"/>
            <a:chExt cx="3902418" cy="1169848"/>
          </a:xfrm>
        </p:grpSpPr>
        <p:sp>
          <p:nvSpPr>
            <p:cNvPr id="23" name="Rectangle: Rounded Corners 22">
              <a:extLst>
                <a:ext uri="{FF2B5EF4-FFF2-40B4-BE49-F238E27FC236}">
                  <a16:creationId xmlns:a16="http://schemas.microsoft.com/office/drawing/2014/main" id="{AD6C8937-0A2B-42FE-9F2F-F42E97BD55CF}"/>
                </a:ext>
              </a:extLst>
            </p:cNvPr>
            <p:cNvSpPr/>
            <p:nvPr/>
          </p:nvSpPr>
          <p:spPr>
            <a:xfrm>
              <a:off x="2306022" y="1694991"/>
              <a:ext cx="3902418" cy="1169848"/>
            </a:xfrm>
            <a:prstGeom prst="roundRect">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p:spPr>
        </p:sp>
        <p:sp>
          <p:nvSpPr>
            <p:cNvPr id="24" name="Rectangle: Rounded Corners 4">
              <a:extLst>
                <a:ext uri="{FF2B5EF4-FFF2-40B4-BE49-F238E27FC236}">
                  <a16:creationId xmlns:a16="http://schemas.microsoft.com/office/drawing/2014/main" id="{23E4A582-345A-4B20-B4E3-52FCE454CF78}"/>
                </a:ext>
              </a:extLst>
            </p:cNvPr>
            <p:cNvSpPr txBox="1"/>
            <p:nvPr/>
          </p:nvSpPr>
          <p:spPr>
            <a:xfrm>
              <a:off x="2351584" y="1752098"/>
              <a:ext cx="3811292" cy="1055634"/>
            </a:xfrm>
            <a:prstGeom prst="rect">
              <a:avLst/>
            </a:prstGeom>
            <a:noFill/>
            <a:ln>
              <a:noFill/>
            </a:ln>
            <a:effectLst/>
          </p:spPr>
          <p:txBody>
            <a:bodyPr spcFirstLastPara="0" vert="horz" wrap="square" lIns="57150" tIns="57150" rIns="57150" bIns="57150" numCol="1" spcCol="1270" anchor="ctr" anchorCtr="0">
              <a:noAutofit/>
            </a:bodyPr>
            <a:lstStyle/>
            <a:p>
              <a:pPr marL="0" marR="0" lvl="0" indent="0" algn="ctr" defTabSz="666750" eaLnBrk="1" fontAlgn="auto" latinLnBrk="0" hangingPunct="1">
                <a:lnSpc>
                  <a:spcPct val="90000"/>
                </a:lnSpc>
                <a:spcBef>
                  <a:spcPct val="0"/>
                </a:spcBef>
                <a:spcAft>
                  <a:spcPts val="600"/>
                </a:spcAft>
                <a:buClrTx/>
                <a:buSzTx/>
                <a:buFontTx/>
                <a:buNone/>
                <a:tabLst/>
                <a:defRPr/>
              </a:pPr>
              <a:r>
                <a:rPr kumimoji="0" lang="en-US" sz="1500" b="0" i="0" u="none" strike="noStrike" kern="0" cap="none" spc="0" normalizeH="0" baseline="0" noProof="0">
                  <a:ln>
                    <a:noFill/>
                  </a:ln>
                  <a:solidFill>
                    <a:prstClr val="black">
                      <a:hueOff val="0"/>
                      <a:satOff val="0"/>
                      <a:lumOff val="0"/>
                      <a:alphaOff val="0"/>
                    </a:prstClr>
                  </a:solidFill>
                  <a:effectLst/>
                  <a:uLnTx/>
                  <a:uFillTx/>
                  <a:latin typeface="Tw Cen MT" panose="020B0602020104020603"/>
                  <a:ea typeface="+mn-ea"/>
                  <a:cs typeface="+mn-cs"/>
                </a:rPr>
                <a:t>Actions to facilitate two-way communication, dialogue, meaningful participation and local action</a:t>
              </a:r>
            </a:p>
          </p:txBody>
        </p:sp>
      </p:grpSp>
      <p:grpSp>
        <p:nvGrpSpPr>
          <p:cNvPr id="25" name="Group 24">
            <a:extLst>
              <a:ext uri="{FF2B5EF4-FFF2-40B4-BE49-F238E27FC236}">
                <a16:creationId xmlns:a16="http://schemas.microsoft.com/office/drawing/2014/main" id="{F9432B12-FB0A-4853-88A9-A09F2ED78EE1}"/>
              </a:ext>
            </a:extLst>
          </p:cNvPr>
          <p:cNvGrpSpPr/>
          <p:nvPr/>
        </p:nvGrpSpPr>
        <p:grpSpPr>
          <a:xfrm>
            <a:off x="249602" y="4281964"/>
            <a:ext cx="2226504" cy="798311"/>
            <a:chOff x="2281722" y="3112094"/>
            <a:chExt cx="3893237" cy="1183680"/>
          </a:xfrm>
        </p:grpSpPr>
        <p:sp>
          <p:nvSpPr>
            <p:cNvPr id="26" name="Rectangle: Rounded Corners 25">
              <a:extLst>
                <a:ext uri="{FF2B5EF4-FFF2-40B4-BE49-F238E27FC236}">
                  <a16:creationId xmlns:a16="http://schemas.microsoft.com/office/drawing/2014/main" id="{AE3E4F78-A570-46D0-B46E-1A31492981D8}"/>
                </a:ext>
              </a:extLst>
            </p:cNvPr>
            <p:cNvSpPr/>
            <p:nvPr/>
          </p:nvSpPr>
          <p:spPr>
            <a:xfrm>
              <a:off x="2339504" y="3112094"/>
              <a:ext cx="3835455" cy="1183680"/>
            </a:xfrm>
            <a:prstGeom prst="roundRect">
              <a:avLst/>
            </a:prstGeom>
            <a:solidFill>
              <a:sysClr val="window" lastClr="FFFFFF">
                <a:alpha val="90000"/>
                <a:hueOff val="0"/>
                <a:satOff val="0"/>
                <a:lumOff val="0"/>
                <a:alphaOff val="0"/>
              </a:sysClr>
            </a:solidFill>
            <a:ln w="15875" cap="flat" cmpd="sng" algn="ctr">
              <a:solidFill>
                <a:srgbClr val="1CADE4">
                  <a:hueOff val="0"/>
                  <a:satOff val="0"/>
                  <a:lumOff val="0"/>
                  <a:alphaOff val="0"/>
                </a:srgbClr>
              </a:solidFill>
              <a:prstDash val="solid"/>
            </a:ln>
            <a:effectLst/>
          </p:spPr>
        </p:sp>
        <p:sp>
          <p:nvSpPr>
            <p:cNvPr id="27" name="Rectangle: Rounded Corners 4">
              <a:extLst>
                <a:ext uri="{FF2B5EF4-FFF2-40B4-BE49-F238E27FC236}">
                  <a16:creationId xmlns:a16="http://schemas.microsoft.com/office/drawing/2014/main" id="{1205446A-6597-4228-A1BF-5B1B8108E305}"/>
                </a:ext>
              </a:extLst>
            </p:cNvPr>
            <p:cNvSpPr txBox="1"/>
            <p:nvPr/>
          </p:nvSpPr>
          <p:spPr>
            <a:xfrm>
              <a:off x="2281722" y="3169876"/>
              <a:ext cx="3835453" cy="1068116"/>
            </a:xfrm>
            <a:prstGeom prst="rect">
              <a:avLst/>
            </a:prstGeom>
            <a:noFill/>
            <a:ln>
              <a:noFill/>
            </a:ln>
            <a:effectLst/>
          </p:spPr>
          <p:txBody>
            <a:bodyPr spcFirstLastPara="0" vert="horz" wrap="square" lIns="57150" tIns="57150" rIns="57150" bIns="57150"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en-US" sz="1500" b="0" i="0" u="none" strike="noStrike" kern="0" cap="none" spc="0" normalizeH="0" baseline="0" noProof="0">
                  <a:ln>
                    <a:noFill/>
                  </a:ln>
                  <a:solidFill>
                    <a:prstClr val="black">
                      <a:hueOff val="0"/>
                      <a:satOff val="0"/>
                      <a:lumOff val="0"/>
                      <a:alphaOff val="0"/>
                    </a:prstClr>
                  </a:solidFill>
                  <a:effectLst/>
                  <a:uLnTx/>
                  <a:uFillTx/>
                  <a:latin typeface="Tw Cen MT" panose="020B0602020104020603"/>
                  <a:ea typeface="+mn-ea"/>
                  <a:cs typeface="+mn-cs"/>
                </a:rPr>
                <a:t>Systems to promote accountability </a:t>
              </a:r>
            </a:p>
          </p:txBody>
        </p:sp>
      </p:grpSp>
      <p:graphicFrame>
        <p:nvGraphicFramePr>
          <p:cNvPr id="30" name="Content Placeholder 5">
            <a:extLst>
              <a:ext uri="{FF2B5EF4-FFF2-40B4-BE49-F238E27FC236}">
                <a16:creationId xmlns:a16="http://schemas.microsoft.com/office/drawing/2014/main" id="{39DF9CB7-BBA0-46E9-A3DD-D8896A3F1EC3}"/>
              </a:ext>
            </a:extLst>
          </p:cNvPr>
          <p:cNvGraphicFramePr>
            <a:graphicFrameLocks/>
          </p:cNvGraphicFramePr>
          <p:nvPr>
            <p:extLst>
              <p:ext uri="{D42A27DB-BD31-4B8C-83A1-F6EECF244321}">
                <p14:modId xmlns:p14="http://schemas.microsoft.com/office/powerpoint/2010/main" val="3044376407"/>
              </p:ext>
            </p:extLst>
          </p:nvPr>
        </p:nvGraphicFramePr>
        <p:xfrm>
          <a:off x="-16211" y="1748729"/>
          <a:ext cx="7384678" cy="40868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4058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A0A473-6099-4AAD-8C95-DFF1F5B25C13}"/>
              </a:ext>
            </a:extLst>
          </p:cNvPr>
          <p:cNvSpPr txBox="1">
            <a:spLocks/>
          </p:cNvSpPr>
          <p:nvPr/>
        </p:nvSpPr>
        <p:spPr>
          <a:xfrm>
            <a:off x="442472" y="488748"/>
            <a:ext cx="10279064" cy="535283"/>
          </a:xfrm>
          <a:prstGeom prst="rect">
            <a:avLst/>
          </a:prstGeom>
        </p:spPr>
        <p:txBody>
          <a:bodyPr lIns="0" tIns="0" rIns="0" bIns="0" anchor="t"/>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b="1">
                <a:solidFill>
                  <a:srgbClr val="00AEEF"/>
                </a:solidFill>
                <a:latin typeface="Arial"/>
                <a:cs typeface="Arial"/>
              </a:rPr>
              <a:t>What are we measuring</a:t>
            </a:r>
            <a:endParaRPr lang="en-US"/>
          </a:p>
        </p:txBody>
      </p:sp>
      <p:sp>
        <p:nvSpPr>
          <p:cNvPr id="16" name="Rectangle 15">
            <a:extLst>
              <a:ext uri="{FF2B5EF4-FFF2-40B4-BE49-F238E27FC236}">
                <a16:creationId xmlns:a16="http://schemas.microsoft.com/office/drawing/2014/main" id="{92B1897C-8F2D-4851-A4F3-9BC69C809039}"/>
              </a:ext>
            </a:extLst>
          </p:cNvPr>
          <p:cNvSpPr/>
          <p:nvPr/>
        </p:nvSpPr>
        <p:spPr>
          <a:xfrm>
            <a:off x="382028" y="1099614"/>
            <a:ext cx="6464932" cy="866904"/>
          </a:xfrm>
          <a:prstGeom prst="rect">
            <a:avLst/>
          </a:prstGeom>
        </p:spPr>
        <p:txBody>
          <a:bodyPr wrap="square" anchor="t">
            <a:spAutoFit/>
          </a:bodyPr>
          <a:lstStyle/>
          <a:p>
            <a:pPr marL="285750" indent="-285750" algn="just">
              <a:spcAft>
                <a:spcPts val="800"/>
              </a:spcAft>
              <a:buClr>
                <a:srgbClr val="002060"/>
              </a:buClr>
              <a:buFont typeface="Arial" panose="020B0604020202020204" pitchFamily="34" charset="0"/>
              <a:buChar char="•"/>
            </a:pPr>
            <a:endParaRPr lang="en-US" sz="1300">
              <a:solidFill>
                <a:srgbClr val="002060"/>
              </a:solidFill>
              <a:cs typeface="Calibri"/>
            </a:endParaRPr>
          </a:p>
          <a:p>
            <a:pPr>
              <a:spcAft>
                <a:spcPts val="800"/>
              </a:spcAft>
              <a:buClr>
                <a:srgbClr val="002060"/>
              </a:buClr>
            </a:pPr>
            <a:endParaRPr lang="en-US" sz="1300">
              <a:solidFill>
                <a:srgbClr val="002060"/>
              </a:solidFill>
              <a:cs typeface="Calibri"/>
            </a:endParaRPr>
          </a:p>
          <a:p>
            <a:pPr marL="171450" indent="-171450">
              <a:buClr>
                <a:srgbClr val="002060"/>
              </a:buClr>
              <a:buFont typeface="Arial"/>
              <a:buChar char="•"/>
            </a:pPr>
            <a:endParaRPr lang="en-US" sz="1100">
              <a:solidFill>
                <a:srgbClr val="002060"/>
              </a:solidFill>
              <a:cs typeface="Calibri"/>
            </a:endParaRPr>
          </a:p>
        </p:txBody>
      </p:sp>
      <p:pic>
        <p:nvPicPr>
          <p:cNvPr id="23" name="Picture 22">
            <a:extLst>
              <a:ext uri="{FF2B5EF4-FFF2-40B4-BE49-F238E27FC236}">
                <a16:creationId xmlns:a16="http://schemas.microsoft.com/office/drawing/2014/main" id="{698C6054-DBF4-4608-B459-2855B00AC7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6781" y="5774460"/>
            <a:ext cx="1083540" cy="1083540"/>
          </a:xfrm>
          <a:prstGeom prst="rect">
            <a:avLst/>
          </a:prstGeom>
        </p:spPr>
      </p:pic>
      <p:graphicFrame>
        <p:nvGraphicFramePr>
          <p:cNvPr id="2" name="Diagram 1">
            <a:extLst>
              <a:ext uri="{FF2B5EF4-FFF2-40B4-BE49-F238E27FC236}">
                <a16:creationId xmlns:a16="http://schemas.microsoft.com/office/drawing/2014/main" id="{37A21FD2-4D04-407E-9016-8C896DED1EFA}"/>
              </a:ext>
            </a:extLst>
          </p:cNvPr>
          <p:cNvGraphicFramePr/>
          <p:nvPr>
            <p:extLst>
              <p:ext uri="{D42A27DB-BD31-4B8C-83A1-F6EECF244321}">
                <p14:modId xmlns:p14="http://schemas.microsoft.com/office/powerpoint/2010/main" val="701346636"/>
              </p:ext>
            </p:extLst>
          </p:nvPr>
        </p:nvGraphicFramePr>
        <p:xfrm>
          <a:off x="-500304" y="1339701"/>
          <a:ext cx="7994396" cy="49228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1">
            <a:extLst>
              <a:ext uri="{FF2B5EF4-FFF2-40B4-BE49-F238E27FC236}">
                <a16:creationId xmlns:a16="http://schemas.microsoft.com/office/drawing/2014/main" id="{307D4F41-5B83-475A-9C41-A7A1DBDCFA7E}"/>
              </a:ext>
            </a:extLst>
          </p:cNvPr>
          <p:cNvSpPr txBox="1">
            <a:spLocks/>
          </p:cNvSpPr>
          <p:nvPr/>
        </p:nvSpPr>
        <p:spPr>
          <a:xfrm>
            <a:off x="6968837" y="756389"/>
            <a:ext cx="4841136" cy="4846899"/>
          </a:xfrm>
          <a:prstGeom prst="foldedCorner">
            <a:avLst/>
          </a:prstGeom>
          <a:solidFill>
            <a:schemeClr val="accent3">
              <a:lumMod val="20000"/>
              <a:lumOff val="80000"/>
            </a:schemeClr>
          </a:solidFill>
          <a:ln>
            <a:solidFill>
              <a:schemeClr val="bg2"/>
            </a:solidFill>
          </a:ln>
        </p:spPr>
        <p:style>
          <a:lnRef idx="1">
            <a:schemeClr val="accent3"/>
          </a:lnRef>
          <a:fillRef idx="2">
            <a:schemeClr val="accent3"/>
          </a:fillRef>
          <a:effectRef idx="1">
            <a:schemeClr val="accent3"/>
          </a:effectRef>
          <a:fontRef idx="minor">
            <a:schemeClr val="dk1"/>
          </a:fontRef>
        </p:style>
        <p:txBody>
          <a:bodyPr anchor="t">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4000"/>
              </a:lnSpc>
              <a:spcBef>
                <a:spcPts val="0"/>
              </a:spcBef>
              <a:buNone/>
            </a:pPr>
            <a:r>
              <a:rPr lang="en-US" sz="1600" b="1"/>
              <a:t>DOUBLE-COUNTING CONSIDERATIONS</a:t>
            </a:r>
          </a:p>
          <a:p>
            <a:pPr marL="0" indent="0">
              <a:lnSpc>
                <a:spcPct val="114000"/>
              </a:lnSpc>
              <a:spcBef>
                <a:spcPts val="0"/>
              </a:spcBef>
              <a:buNone/>
            </a:pPr>
            <a:endParaRPr lang="en-US" sz="1600"/>
          </a:p>
          <a:p>
            <a:pPr>
              <a:lnSpc>
                <a:spcPct val="114000"/>
              </a:lnSpc>
              <a:spcBef>
                <a:spcPts val="0"/>
              </a:spcBef>
            </a:pPr>
            <a:r>
              <a:rPr lang="en-US" sz="1600">
                <a:ea typeface="Arial Narrow" panose="020B0606020202030204" pitchFamily="34" charset="0"/>
                <a:cs typeface="Arial Narrow" panose="020B0606020202030204" pitchFamily="34" charset="0"/>
              </a:rPr>
              <a:t>C</a:t>
            </a:r>
            <a:r>
              <a:rPr lang="en-US" sz="1600"/>
              <a:t>onduct audience research – identify most used channels/platforms </a:t>
            </a:r>
            <a:r>
              <a:rPr lang="en-US" sz="1600">
                <a:ea typeface="Arial Narrow" panose="020B0606020202030204" pitchFamily="34" charset="0"/>
                <a:cs typeface="Arial Narrow" panose="020B0606020202030204" pitchFamily="34" charset="0"/>
              </a:rPr>
              <a:t> </a:t>
            </a:r>
          </a:p>
          <a:p>
            <a:pPr>
              <a:lnSpc>
                <a:spcPct val="114000"/>
              </a:lnSpc>
              <a:spcBef>
                <a:spcPts val="600"/>
              </a:spcBef>
              <a:spcAft>
                <a:spcPts val="600"/>
              </a:spcAft>
            </a:pPr>
            <a:r>
              <a:rPr lang="en-US" sz="1600">
                <a:ea typeface="Arial Narrow" panose="020B0606020202030204" pitchFamily="34" charset="0"/>
                <a:cs typeface="Arial Narrow" panose="020B0606020202030204" pitchFamily="34" charset="0"/>
              </a:rPr>
              <a:t>Aggregate </a:t>
            </a:r>
            <a:r>
              <a:rPr lang="en-US" sz="1600" i="1">
                <a:ea typeface="Arial Narrow" panose="020B0606020202030204" pitchFamily="34" charset="0"/>
                <a:cs typeface="Arial Narrow" panose="020B0606020202030204" pitchFamily="34" charset="0"/>
              </a:rPr>
              <a:t>different populations reached via separate channels/platforms</a:t>
            </a:r>
            <a:r>
              <a:rPr lang="en-US" sz="1600">
                <a:ea typeface="Arial Narrow" panose="020B0606020202030204" pitchFamily="34" charset="0"/>
                <a:cs typeface="Arial Narrow" panose="020B0606020202030204" pitchFamily="34" charset="0"/>
              </a:rPr>
              <a:t>, if they are tracked through accurate measurements</a:t>
            </a:r>
            <a:r>
              <a:rPr lang="en-US" sz="1600"/>
              <a:t>.</a:t>
            </a:r>
          </a:p>
          <a:p>
            <a:pPr>
              <a:lnSpc>
                <a:spcPct val="114000"/>
              </a:lnSpc>
              <a:spcBef>
                <a:spcPts val="600"/>
              </a:spcBef>
              <a:spcAft>
                <a:spcPts val="600"/>
              </a:spcAft>
            </a:pPr>
            <a:r>
              <a:rPr lang="en-US" sz="1600"/>
              <a:t>Use the </a:t>
            </a:r>
            <a:r>
              <a:rPr lang="en-US" sz="1600" i="1"/>
              <a:t>platform with the “highest number” of population reached</a:t>
            </a:r>
            <a:r>
              <a:rPr lang="en-US" sz="1600"/>
              <a:t>, given the </a:t>
            </a:r>
            <a:r>
              <a:rPr lang="en-US" sz="1600" b="1"/>
              <a:t>same </a:t>
            </a:r>
            <a:r>
              <a:rPr lang="en-US" sz="1600" u="sng"/>
              <a:t>geographical conditions / population targets,</a:t>
            </a:r>
            <a:r>
              <a:rPr lang="en-US" sz="1600"/>
              <a:t> for reporting</a:t>
            </a:r>
          </a:p>
          <a:p>
            <a:pPr marL="0" indent="0">
              <a:lnSpc>
                <a:spcPct val="114000"/>
              </a:lnSpc>
              <a:spcBef>
                <a:spcPts val="600"/>
              </a:spcBef>
              <a:spcAft>
                <a:spcPts val="600"/>
              </a:spcAft>
              <a:buNone/>
            </a:pPr>
            <a:endParaRPr lang="en-US" sz="200"/>
          </a:p>
          <a:p>
            <a:pPr marL="0" indent="0" algn="ctr">
              <a:lnSpc>
                <a:spcPct val="114000"/>
              </a:lnSpc>
              <a:spcBef>
                <a:spcPts val="0"/>
              </a:spcBef>
              <a:buNone/>
            </a:pPr>
            <a:r>
              <a:rPr lang="en-US" sz="1500" i="1">
                <a:ea typeface="Arial Narrow" panose="020B0606020202030204" pitchFamily="34" charset="0"/>
                <a:cs typeface="Arial Narrow" panose="020B0606020202030204" pitchFamily="34" charset="0"/>
              </a:rPr>
              <a:t>Double counting could be internally analyzed for reach to target populations, effectiveness, access, and profiles of target populations/audiences. </a:t>
            </a:r>
            <a:endParaRPr lang="en-US" sz="1500" i="1">
              <a:latin typeface="Arial" panose="020B0604020202020204" pitchFamily="34" charset="0"/>
              <a:cs typeface="Arial" panose="020B0604020202020204" pitchFamily="34" charset="0"/>
            </a:endParaRPr>
          </a:p>
        </p:txBody>
      </p:sp>
      <p:sp>
        <p:nvSpPr>
          <p:cNvPr id="3" name="Arrow: Up-Down 2">
            <a:extLst>
              <a:ext uri="{FF2B5EF4-FFF2-40B4-BE49-F238E27FC236}">
                <a16:creationId xmlns:a16="http://schemas.microsoft.com/office/drawing/2014/main" id="{E25F4CAD-D4C5-40FD-B99E-7D241F0C14A0}"/>
              </a:ext>
            </a:extLst>
          </p:cNvPr>
          <p:cNvSpPr/>
          <p:nvPr/>
        </p:nvSpPr>
        <p:spPr>
          <a:xfrm rot="1883139">
            <a:off x="4369981" y="2711302"/>
            <a:ext cx="680484" cy="1871331"/>
          </a:xfrm>
          <a:prstGeom prst="upDownArrow">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441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22E9-F38E-F64E-8722-2A444FC73842}"/>
              </a:ext>
            </a:extLst>
          </p:cNvPr>
          <p:cNvSpPr>
            <a:spLocks noGrp="1"/>
          </p:cNvSpPr>
          <p:nvPr>
            <p:ph type="title"/>
          </p:nvPr>
        </p:nvSpPr>
        <p:spPr>
          <a:xfrm>
            <a:off x="386755" y="74307"/>
            <a:ext cx="11649607" cy="860985"/>
          </a:xfrm>
          <a:solidFill>
            <a:schemeClr val="accent1"/>
          </a:solidFill>
        </p:spPr>
        <p:txBody>
          <a:bodyPr anchor="t">
            <a:normAutofit fontScale="90000"/>
          </a:bodyPr>
          <a:lstStyle/>
          <a:p>
            <a:r>
              <a:rPr lang="en-US" sz="2700">
                <a:latin typeface="Arial" panose="020B0604020202020204" pitchFamily="34" charset="0"/>
                <a:cs typeface="Arial" panose="020B0604020202020204" pitchFamily="34" charset="0"/>
              </a:rPr>
              <a:t>Examples of CO-level tools to disaggregate </a:t>
            </a:r>
            <a:r>
              <a:rPr lang="en-US" sz="2700" err="1">
                <a:latin typeface="Arial" panose="020B0604020202020204" pitchFamily="34" charset="0"/>
                <a:cs typeface="Arial" panose="020B0604020202020204" pitchFamily="34" charset="0"/>
              </a:rPr>
              <a:t>SitRep</a:t>
            </a:r>
            <a:r>
              <a:rPr lang="en-US" sz="2700">
                <a:latin typeface="Arial" panose="020B0604020202020204" pitchFamily="34" charset="0"/>
                <a:cs typeface="Arial" panose="020B0604020202020204" pitchFamily="34" charset="0"/>
              </a:rPr>
              <a:t>/HAC data</a:t>
            </a:r>
            <a:br>
              <a:rPr lang="en-US" sz="2500">
                <a:latin typeface="Arial" panose="020B0604020202020204" pitchFamily="34" charset="0"/>
                <a:cs typeface="Arial" panose="020B0604020202020204" pitchFamily="34" charset="0"/>
              </a:rPr>
            </a:br>
            <a:r>
              <a:rPr lang="en-US" sz="2200" b="0">
                <a:latin typeface="Arial" panose="020B0604020202020204" pitchFamily="34" charset="0"/>
                <a:cs typeface="Arial" panose="020B0604020202020204" pitchFamily="34" charset="0"/>
              </a:rPr>
              <a:t>“Number of people reached on COVID-19 through messaging on prevention and access to services”</a:t>
            </a:r>
            <a:endParaRPr lang="en-US" sz="2500" b="0">
              <a:latin typeface="Arial" panose="020B0604020202020204" pitchFamily="34" charset="0"/>
              <a:cs typeface="Arial" panose="020B0604020202020204" pitchFamily="34" charset="0"/>
            </a:endParaRPr>
          </a:p>
        </p:txBody>
      </p:sp>
      <p:graphicFrame>
        <p:nvGraphicFramePr>
          <p:cNvPr id="13" name="Content Placeholder 11">
            <a:extLst>
              <a:ext uri="{FF2B5EF4-FFF2-40B4-BE49-F238E27FC236}">
                <a16:creationId xmlns:a16="http://schemas.microsoft.com/office/drawing/2014/main" id="{9FC2B5D0-A634-CD4C-AAB5-03F0D49A0E58}"/>
              </a:ext>
            </a:extLst>
          </p:cNvPr>
          <p:cNvGraphicFramePr>
            <a:graphicFrameLocks noGrp="1"/>
          </p:cNvGraphicFramePr>
          <p:nvPr>
            <p:ph idx="1"/>
            <p:extLst>
              <p:ext uri="{D42A27DB-BD31-4B8C-83A1-F6EECF244321}">
                <p14:modId xmlns:p14="http://schemas.microsoft.com/office/powerpoint/2010/main" val="2346956486"/>
              </p:ext>
            </p:extLst>
          </p:nvPr>
        </p:nvGraphicFramePr>
        <p:xfrm>
          <a:off x="386755" y="1504365"/>
          <a:ext cx="11326234" cy="4758409"/>
        </p:xfrm>
        <a:graphic>
          <a:graphicData uri="http://schemas.openxmlformats.org/drawingml/2006/table">
            <a:tbl>
              <a:tblPr firstRow="1" lastRow="1" bandRow="1">
                <a:tableStyleId>{616DA210-FB5B-4158-B5E0-FEB733F419BA}</a:tableStyleId>
              </a:tblPr>
              <a:tblGrid>
                <a:gridCol w="4461164">
                  <a:extLst>
                    <a:ext uri="{9D8B030D-6E8A-4147-A177-3AD203B41FA5}">
                      <a16:colId xmlns:a16="http://schemas.microsoft.com/office/drawing/2014/main" val="3774006830"/>
                    </a:ext>
                  </a:extLst>
                </a:gridCol>
                <a:gridCol w="1632182">
                  <a:extLst>
                    <a:ext uri="{9D8B030D-6E8A-4147-A177-3AD203B41FA5}">
                      <a16:colId xmlns:a16="http://schemas.microsoft.com/office/drawing/2014/main" val="910120697"/>
                    </a:ext>
                  </a:extLst>
                </a:gridCol>
                <a:gridCol w="1744296">
                  <a:extLst>
                    <a:ext uri="{9D8B030D-6E8A-4147-A177-3AD203B41FA5}">
                      <a16:colId xmlns:a16="http://schemas.microsoft.com/office/drawing/2014/main" val="3415041740"/>
                    </a:ext>
                  </a:extLst>
                </a:gridCol>
                <a:gridCol w="1744296">
                  <a:extLst>
                    <a:ext uri="{9D8B030D-6E8A-4147-A177-3AD203B41FA5}">
                      <a16:colId xmlns:a16="http://schemas.microsoft.com/office/drawing/2014/main" val="4184221920"/>
                    </a:ext>
                  </a:extLst>
                </a:gridCol>
                <a:gridCol w="1744296">
                  <a:extLst>
                    <a:ext uri="{9D8B030D-6E8A-4147-A177-3AD203B41FA5}">
                      <a16:colId xmlns:a16="http://schemas.microsoft.com/office/drawing/2014/main" val="2126303813"/>
                    </a:ext>
                  </a:extLst>
                </a:gridCol>
              </a:tblGrid>
              <a:tr h="506832">
                <a:tc>
                  <a:txBody>
                    <a:bodyPr/>
                    <a:lstStyle/>
                    <a:p>
                      <a:pPr marL="0" indent="0">
                        <a:buFont typeface="Arial" panose="020B0604020202020204" pitchFamily="34" charset="0"/>
                        <a:buNone/>
                      </a:pPr>
                      <a:r>
                        <a:rPr lang="en-US" sz="1200"/>
                        <a:t>Platforms used</a:t>
                      </a:r>
                    </a:p>
                  </a:txBody>
                  <a:tcPr marL="114439" marR="114439"/>
                </a:tc>
                <a:tc>
                  <a:txBody>
                    <a:bodyPr/>
                    <a:lstStyle/>
                    <a:p>
                      <a:pPr marL="0" indent="0" algn="ctr">
                        <a:buFont typeface="Arial" panose="020B0604020202020204" pitchFamily="34" charset="0"/>
                        <a:buNone/>
                      </a:pPr>
                      <a:r>
                        <a:rPr lang="en-US" sz="1200"/>
                        <a:t># Reached</a:t>
                      </a:r>
                    </a:p>
                  </a:txBody>
                  <a:tcPr marL="114439" marR="114439"/>
                </a:tc>
                <a:tc>
                  <a:txBody>
                    <a:bodyPr/>
                    <a:lstStyle/>
                    <a:p>
                      <a:pPr marL="0" indent="0" algn="ctr">
                        <a:buFont typeface="Arial" panose="020B0604020202020204" pitchFamily="34" charset="0"/>
                        <a:buNone/>
                      </a:pPr>
                      <a:r>
                        <a:rPr lang="en-US" sz="1200"/>
                        <a:t>Audience</a:t>
                      </a:r>
                    </a:p>
                  </a:txBody>
                  <a:tcPr marL="114439" marR="114439"/>
                </a:tc>
                <a:tc>
                  <a:txBody>
                    <a:bodyPr/>
                    <a:lstStyle/>
                    <a:p>
                      <a:pPr marL="0" indent="0" algn="ctr">
                        <a:buFont typeface="Arial" panose="020B0604020202020204" pitchFamily="34" charset="0"/>
                        <a:buNone/>
                      </a:pPr>
                      <a:r>
                        <a:rPr lang="en-US" sz="1200"/>
                        <a:t>Key message</a:t>
                      </a:r>
                    </a:p>
                  </a:txBody>
                  <a:tcPr marL="114439" marR="114439"/>
                </a:tc>
                <a:tc>
                  <a:txBody>
                    <a:bodyPr/>
                    <a:lstStyle/>
                    <a:p>
                      <a:pPr marL="0" indent="0" algn="ctr">
                        <a:buFont typeface="Arial" panose="020B0604020202020204" pitchFamily="34" charset="0"/>
                        <a:buNone/>
                      </a:pPr>
                      <a:r>
                        <a:rPr lang="en-US" sz="1200"/>
                        <a:t>MOV</a:t>
                      </a:r>
                    </a:p>
                  </a:txBody>
                  <a:tcPr marL="114439" marR="114439"/>
                </a:tc>
                <a:extLst>
                  <a:ext uri="{0D108BD9-81ED-4DB2-BD59-A6C34878D82A}">
                    <a16:rowId xmlns:a16="http://schemas.microsoft.com/office/drawing/2014/main" val="2092542412"/>
                  </a:ext>
                </a:extLst>
              </a:tr>
              <a:tr h="0">
                <a:tc>
                  <a:txBody>
                    <a:bodyPr/>
                    <a:lstStyle/>
                    <a:p>
                      <a:pPr marL="457200" lvl="1" indent="0">
                        <a:buFont typeface="Arial" panose="020B0604020202020204" pitchFamily="34" charset="0"/>
                        <a:buNone/>
                      </a:pPr>
                      <a:r>
                        <a:rPr lang="en-US" sz="1200"/>
                        <a:t>Radio</a:t>
                      </a:r>
                    </a:p>
                  </a:txBody>
                  <a:tcPr marL="114439" marR="114439"/>
                </a:tc>
                <a:tc>
                  <a:txBody>
                    <a:bodyPr/>
                    <a:lstStyle/>
                    <a:p>
                      <a:pPr marL="457200" lvl="1"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1528543092"/>
                  </a:ext>
                </a:extLst>
              </a:tr>
              <a:tr h="0">
                <a:tc>
                  <a:txBody>
                    <a:bodyPr/>
                    <a:lstStyle/>
                    <a:p>
                      <a:pPr marL="457200" lvl="1" indent="0">
                        <a:buFont typeface="Arial" panose="020B0604020202020204" pitchFamily="34" charset="0"/>
                        <a:buNone/>
                      </a:pPr>
                      <a:r>
                        <a:rPr lang="en-US" sz="1200"/>
                        <a:t>TV</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1686657957"/>
                  </a:ext>
                </a:extLst>
              </a:tr>
              <a:tr h="0">
                <a:tc>
                  <a:txBody>
                    <a:bodyPr/>
                    <a:lstStyle/>
                    <a:p>
                      <a:pPr marL="457200" lvl="1" indent="0">
                        <a:buFont typeface="Arial" panose="020B0604020202020204" pitchFamily="34" charset="0"/>
                        <a:buNone/>
                      </a:pPr>
                      <a:r>
                        <a:rPr lang="en-US" sz="1200"/>
                        <a:t>WhatsApp</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3249812825"/>
                  </a:ext>
                </a:extLst>
              </a:tr>
              <a:tr h="0">
                <a:tc>
                  <a:txBody>
                    <a:bodyPr/>
                    <a:lstStyle/>
                    <a:p>
                      <a:pPr marL="457200" lvl="1" indent="0">
                        <a:buFont typeface="Arial" panose="020B0604020202020204" pitchFamily="34" charset="0"/>
                        <a:buNone/>
                      </a:pPr>
                      <a:r>
                        <a:rPr lang="en-US" sz="1200"/>
                        <a:t>Social Media (specify platform, e.g. Facebook, Twitter, etc.) </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325753791"/>
                  </a:ext>
                </a:extLst>
              </a:tr>
              <a:tr h="0">
                <a:tc>
                  <a:txBody>
                    <a:bodyPr/>
                    <a:lstStyle/>
                    <a:p>
                      <a:pPr marL="457200" lvl="1" indent="0">
                        <a:buFont typeface="Arial" panose="020B0604020202020204" pitchFamily="34" charset="0"/>
                        <a:buNone/>
                      </a:pPr>
                      <a:r>
                        <a:rPr lang="en-US" sz="1200"/>
                        <a:t>Health unit/HCW</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3343064570"/>
                  </a:ext>
                </a:extLst>
              </a:tr>
              <a:tr h="0">
                <a:tc>
                  <a:txBody>
                    <a:bodyPr/>
                    <a:lstStyle/>
                    <a:p>
                      <a:pPr marL="457200" lvl="1" indent="0">
                        <a:buFont typeface="Arial" panose="020B0604020202020204" pitchFamily="34" charset="0"/>
                        <a:buNone/>
                      </a:pPr>
                      <a:r>
                        <a:rPr lang="en-US" sz="1200"/>
                        <a:t>Informal communications (family, friends)</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3574318290"/>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Community health workers</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3183607618"/>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RCRC volunteers</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897355754"/>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Community mobilizers </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3523772878"/>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Community leaders </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3500009046"/>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Religious leaders </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2424315701"/>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Traditional healers</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4251790533"/>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Traditional midwives </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3290173315"/>
                  </a:ext>
                </a:extLst>
              </a:tr>
              <a:tr h="0">
                <a:tc>
                  <a: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t>Any other platform/ channel/mobilizer</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1129805135"/>
                  </a:ext>
                </a:extLst>
              </a:tr>
              <a:tr h="411097">
                <a:tc>
                  <a:txBody>
                    <a:bodyPr/>
                    <a:lstStyle/>
                    <a:p>
                      <a:pPr marL="0" indent="0">
                        <a:buFont typeface="Arial" panose="020B0604020202020204" pitchFamily="34" charset="0"/>
                        <a:buNone/>
                      </a:pPr>
                      <a:r>
                        <a:rPr lang="en-US" sz="1200"/>
                        <a:t>Total</a:t>
                      </a:r>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tc>
                  <a:txBody>
                    <a:bodyPr/>
                    <a:lstStyle/>
                    <a:p>
                      <a:pPr marL="0" indent="0">
                        <a:buFont typeface="Arial" panose="020B0604020202020204" pitchFamily="34" charset="0"/>
                        <a:buNone/>
                      </a:pPr>
                      <a:endParaRPr lang="en-US" sz="1200"/>
                    </a:p>
                  </a:txBody>
                  <a:tcPr marL="114439" marR="114439"/>
                </a:tc>
                <a:extLst>
                  <a:ext uri="{0D108BD9-81ED-4DB2-BD59-A6C34878D82A}">
                    <a16:rowId xmlns:a16="http://schemas.microsoft.com/office/drawing/2014/main" val="1244155885"/>
                  </a:ext>
                </a:extLst>
              </a:tr>
            </a:tbl>
          </a:graphicData>
        </a:graphic>
      </p:graphicFrame>
    </p:spTree>
    <p:extLst>
      <p:ext uri="{BB962C8B-B14F-4D97-AF65-F5344CB8AC3E}">
        <p14:creationId xmlns:p14="http://schemas.microsoft.com/office/powerpoint/2010/main" val="127109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22E9-F38E-F64E-8722-2A444FC73842}"/>
              </a:ext>
            </a:extLst>
          </p:cNvPr>
          <p:cNvSpPr>
            <a:spLocks noGrp="1"/>
          </p:cNvSpPr>
          <p:nvPr>
            <p:ph type="title"/>
          </p:nvPr>
        </p:nvSpPr>
        <p:spPr>
          <a:xfrm>
            <a:off x="420805" y="79264"/>
            <a:ext cx="11326235" cy="860985"/>
          </a:xfrm>
          <a:solidFill>
            <a:schemeClr val="accent1"/>
          </a:solidFill>
        </p:spPr>
        <p:txBody>
          <a:bodyPr anchor="t">
            <a:normAutofit/>
          </a:bodyPr>
          <a:lstStyle/>
          <a:p>
            <a:r>
              <a:rPr lang="en-US" sz="2400">
                <a:latin typeface="Arial" panose="020B0604020202020204" pitchFamily="34" charset="0"/>
                <a:cs typeface="Arial" panose="020B0604020202020204" pitchFamily="34" charset="0"/>
              </a:rPr>
              <a:t>Examples of CO-level tools to disaggregate HAC data</a:t>
            </a:r>
            <a:br>
              <a:rPr lang="en-US" sz="2500">
                <a:latin typeface="Arial" panose="020B0604020202020204" pitchFamily="34" charset="0"/>
                <a:cs typeface="Arial" panose="020B0604020202020204" pitchFamily="34" charset="0"/>
              </a:rPr>
            </a:br>
            <a:r>
              <a:rPr lang="en-US" sz="2000" b="0">
                <a:latin typeface="Arial" panose="020B0604020202020204" pitchFamily="34" charset="0"/>
                <a:cs typeface="Arial" panose="020B0604020202020204" pitchFamily="34" charset="0"/>
              </a:rPr>
              <a:t>“# of People who participate in COVID-19 engagement actions”</a:t>
            </a:r>
            <a:endParaRPr lang="en-US" sz="2200" b="0">
              <a:latin typeface="Arial" panose="020B0604020202020204" pitchFamily="34" charset="0"/>
              <a:cs typeface="Arial" panose="020B0604020202020204" pitchFamily="34" charset="0"/>
            </a:endParaRPr>
          </a:p>
        </p:txBody>
      </p:sp>
      <p:graphicFrame>
        <p:nvGraphicFramePr>
          <p:cNvPr id="12" name="Content Placeholder 11">
            <a:extLst>
              <a:ext uri="{FF2B5EF4-FFF2-40B4-BE49-F238E27FC236}">
                <a16:creationId xmlns:a16="http://schemas.microsoft.com/office/drawing/2014/main" id="{7CCF56D1-D20C-4440-843E-22396689C1A8}"/>
              </a:ext>
            </a:extLst>
          </p:cNvPr>
          <p:cNvGraphicFramePr>
            <a:graphicFrameLocks noGrp="1"/>
          </p:cNvGraphicFramePr>
          <p:nvPr>
            <p:ph idx="1"/>
            <p:extLst>
              <p:ext uri="{D42A27DB-BD31-4B8C-83A1-F6EECF244321}">
                <p14:modId xmlns:p14="http://schemas.microsoft.com/office/powerpoint/2010/main" val="1977168954"/>
              </p:ext>
            </p:extLst>
          </p:nvPr>
        </p:nvGraphicFramePr>
        <p:xfrm>
          <a:off x="420805" y="1480386"/>
          <a:ext cx="10945454" cy="4656046"/>
        </p:xfrm>
        <a:graphic>
          <a:graphicData uri="http://schemas.openxmlformats.org/drawingml/2006/table">
            <a:tbl>
              <a:tblPr firstRow="1" lastRow="1" bandRow="1">
                <a:tableStyleId>{616DA210-FB5B-4158-B5E0-FEB733F419BA}</a:tableStyleId>
              </a:tblPr>
              <a:tblGrid>
                <a:gridCol w="4617634">
                  <a:extLst>
                    <a:ext uri="{9D8B030D-6E8A-4147-A177-3AD203B41FA5}">
                      <a16:colId xmlns:a16="http://schemas.microsoft.com/office/drawing/2014/main" val="3774006830"/>
                    </a:ext>
                  </a:extLst>
                </a:gridCol>
                <a:gridCol w="1581955">
                  <a:extLst>
                    <a:ext uri="{9D8B030D-6E8A-4147-A177-3AD203B41FA5}">
                      <a16:colId xmlns:a16="http://schemas.microsoft.com/office/drawing/2014/main" val="910120697"/>
                    </a:ext>
                  </a:extLst>
                </a:gridCol>
                <a:gridCol w="1581955">
                  <a:extLst>
                    <a:ext uri="{9D8B030D-6E8A-4147-A177-3AD203B41FA5}">
                      <a16:colId xmlns:a16="http://schemas.microsoft.com/office/drawing/2014/main" val="2336986308"/>
                    </a:ext>
                  </a:extLst>
                </a:gridCol>
                <a:gridCol w="1581955">
                  <a:extLst>
                    <a:ext uri="{9D8B030D-6E8A-4147-A177-3AD203B41FA5}">
                      <a16:colId xmlns:a16="http://schemas.microsoft.com/office/drawing/2014/main" val="2126303813"/>
                    </a:ext>
                  </a:extLst>
                </a:gridCol>
                <a:gridCol w="1581955">
                  <a:extLst>
                    <a:ext uri="{9D8B030D-6E8A-4147-A177-3AD203B41FA5}">
                      <a16:colId xmlns:a16="http://schemas.microsoft.com/office/drawing/2014/main" val="2921393771"/>
                    </a:ext>
                  </a:extLst>
                </a:gridCol>
              </a:tblGrid>
              <a:tr h="526348">
                <a:tc>
                  <a:txBody>
                    <a:bodyPr/>
                    <a:lstStyle/>
                    <a:p>
                      <a:r>
                        <a:rPr lang="en-US" sz="1200"/>
                        <a:t>Engagement platform /actions</a:t>
                      </a:r>
                    </a:p>
                  </a:txBody>
                  <a:tcPr marL="130259" marR="130259"/>
                </a:tc>
                <a:tc>
                  <a:txBody>
                    <a:bodyPr/>
                    <a:lstStyle/>
                    <a:p>
                      <a:pPr algn="ctr"/>
                      <a:r>
                        <a:rPr lang="en-US" sz="1200"/>
                        <a:t># People/ Users</a:t>
                      </a:r>
                    </a:p>
                  </a:txBody>
                  <a:tcPr marL="130259" marR="130259"/>
                </a:tc>
                <a:tc>
                  <a:txBody>
                    <a:bodyPr/>
                    <a:lstStyle/>
                    <a:p>
                      <a:pPr algn="ctr"/>
                      <a:r>
                        <a:rPr lang="en-US" sz="1200"/>
                        <a:t>Operational Indicators </a:t>
                      </a:r>
                    </a:p>
                  </a:txBody>
                  <a:tcPr marL="130259" marR="130259"/>
                </a:tc>
                <a:tc>
                  <a:txBody>
                    <a:bodyPr/>
                    <a:lstStyle/>
                    <a:p>
                      <a:pPr algn="ctr"/>
                      <a:r>
                        <a:rPr lang="en-US" sz="1200"/>
                        <a:t>Sector (C4D, WASH, Health)</a:t>
                      </a:r>
                    </a:p>
                  </a:txBody>
                  <a:tcPr marL="130259" marR="130259"/>
                </a:tc>
                <a:tc>
                  <a:txBody>
                    <a:bodyPr/>
                    <a:lstStyle/>
                    <a:p>
                      <a:pPr algn="ctr"/>
                      <a:r>
                        <a:rPr lang="en-US" sz="1200"/>
                        <a:t>MOV</a:t>
                      </a:r>
                    </a:p>
                  </a:txBody>
                  <a:tcPr marL="130259" marR="130259"/>
                </a:tc>
                <a:extLst>
                  <a:ext uri="{0D108BD9-81ED-4DB2-BD59-A6C34878D82A}">
                    <a16:rowId xmlns:a16="http://schemas.microsoft.com/office/drawing/2014/main" val="2092542412"/>
                  </a:ext>
                </a:extLst>
              </a:tr>
              <a:tr h="319567">
                <a:tc>
                  <a:txBody>
                    <a:bodyPr/>
                    <a:lstStyle/>
                    <a:p>
                      <a:pPr marL="0" marR="0" lvl="0" indent="0" algn="l" defTabSz="427807" rtl="0" eaLnBrk="1" fontAlgn="base" latinLnBrk="0" hangingPunct="1">
                        <a:lnSpc>
                          <a:spcPct val="100000"/>
                        </a:lnSpc>
                        <a:spcBef>
                          <a:spcPts val="0"/>
                        </a:spcBef>
                        <a:spcAft>
                          <a:spcPts val="0"/>
                        </a:spcAft>
                        <a:buClrTx/>
                        <a:buSzTx/>
                        <a:buFont typeface="Arial" panose="020B0604020202020204" pitchFamily="34" charset="0"/>
                        <a:buNone/>
                        <a:tabLst/>
                        <a:defRPr/>
                      </a:pPr>
                      <a:r>
                        <a:rPr lang="fr-CH" sz="1200"/>
                        <a:t>Interactive digital, </a:t>
                      </a:r>
                      <a:r>
                        <a:rPr lang="fr-CH" sz="1200" err="1"/>
                        <a:t>cell</a:t>
                      </a:r>
                      <a:r>
                        <a:rPr lang="fr-CH" sz="1200"/>
                        <a:t>/mobile phone, social media engagements</a:t>
                      </a:r>
                      <a:r>
                        <a:rPr lang="en-US" sz="1200" kern="1200">
                          <a:effectLst/>
                        </a:rPr>
                        <a:t>  </a:t>
                      </a:r>
                      <a:endParaRPr lang="en-US" sz="1200" kern="1200">
                        <a:solidFill>
                          <a:schemeClr val="tx1"/>
                        </a:solidFill>
                        <a:effectLst/>
                        <a:latin typeface="+mn-lt"/>
                        <a:ea typeface="+mn-ea"/>
                        <a:cs typeface="+mn-cs"/>
                      </a:endParaRP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2770429870"/>
                  </a:ext>
                </a:extLst>
              </a:tr>
              <a:tr h="319567">
                <a:tc>
                  <a:txBody>
                    <a:bodyPr/>
                    <a:lstStyle/>
                    <a:p>
                      <a:pPr marL="0" lvl="0" indent="0" fontAlgn="base">
                        <a:buFont typeface="Arial" panose="020B0604020202020204" pitchFamily="34" charset="0"/>
                        <a:buNone/>
                      </a:pPr>
                      <a:r>
                        <a:rPr lang="en-US" sz="1200"/>
                        <a:t>Interactive media programs (especially community radio, talk shows)</a:t>
                      </a:r>
                      <a:endParaRPr lang="en-US" sz="1200" kern="1200">
                        <a:solidFill>
                          <a:schemeClr val="tx1"/>
                        </a:solidFill>
                        <a:effectLst/>
                        <a:latin typeface="+mn-lt"/>
                        <a:ea typeface="+mn-ea"/>
                        <a:cs typeface="+mn-cs"/>
                      </a:endParaRP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4029947591"/>
                  </a:ext>
                </a:extLst>
              </a:tr>
              <a:tr h="331859">
                <a:tc>
                  <a:txBody>
                    <a:bodyPr/>
                    <a:lstStyle/>
                    <a:p>
                      <a:r>
                        <a:rPr lang="en-US" sz="1200"/>
                        <a:t>Active/voluntary communication and outreach in one’s community</a:t>
                      </a: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1204546004"/>
                  </a:ext>
                </a:extLst>
              </a:tr>
              <a:tr h="319567">
                <a:tc>
                  <a:txBody>
                    <a:bodyPr/>
                    <a:lstStyle/>
                    <a:p>
                      <a:pPr marL="0" lvl="0" indent="0" fontAlgn="base">
                        <a:buFont typeface="Arial" panose="020B0604020202020204" pitchFamily="34" charset="0"/>
                        <a:buNone/>
                      </a:pPr>
                      <a:r>
                        <a:rPr lang="en-US" sz="1200"/>
                        <a:t>Participation in community needs assessment and evaluation</a:t>
                      </a:r>
                      <a:r>
                        <a:rPr lang="en-US" sz="1200" kern="1200">
                          <a:effectLst/>
                        </a:rPr>
                        <a:t>  </a:t>
                      </a:r>
                      <a:endParaRPr lang="en-US" sz="1200" kern="1200">
                        <a:solidFill>
                          <a:schemeClr val="tx1"/>
                        </a:solidFill>
                        <a:effectLst/>
                        <a:latin typeface="+mn-lt"/>
                        <a:ea typeface="+mn-ea"/>
                        <a:cs typeface="+mn-cs"/>
                      </a:endParaRP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2647832196"/>
                  </a:ext>
                </a:extLst>
              </a:tr>
              <a:tr h="319567">
                <a:tc>
                  <a:txBody>
                    <a:bodyPr/>
                    <a:lstStyle/>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a:t>Participation in planning, implementation, and monitoring of COVID-19 community interventions and action plans</a:t>
                      </a:r>
                      <a:r>
                        <a:rPr lang="en-US" sz="1200" kern="1200">
                          <a:effectLst/>
                        </a:rPr>
                        <a:t> </a:t>
                      </a:r>
                      <a:endParaRPr lang="en-US" sz="1200" kern="1200">
                        <a:solidFill>
                          <a:schemeClr val="tx1"/>
                        </a:solidFill>
                        <a:effectLst/>
                        <a:latin typeface="+mn-lt"/>
                        <a:ea typeface="+mn-ea"/>
                        <a:cs typeface="+mn-cs"/>
                      </a:endParaRP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1528543092"/>
                  </a:ext>
                </a:extLst>
              </a:tr>
              <a:tr h="319567">
                <a:tc>
                  <a:txBody>
                    <a:bodyPr/>
                    <a:lstStyle/>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a:t>Participation in data collection, analysis, and reporting practices</a:t>
                      </a:r>
                      <a:r>
                        <a:rPr lang="en-US" sz="1200" kern="1200">
                          <a:effectLst/>
                        </a:rPr>
                        <a:t> </a:t>
                      </a:r>
                      <a:endParaRPr lang="en-US" sz="1200" kern="1200">
                        <a:solidFill>
                          <a:schemeClr val="tx1"/>
                        </a:solidFill>
                        <a:effectLst/>
                        <a:latin typeface="+mn-lt"/>
                        <a:ea typeface="+mn-ea"/>
                        <a:cs typeface="+mn-cs"/>
                      </a:endParaRP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1686657957"/>
                  </a:ext>
                </a:extLst>
              </a:tr>
              <a:tr h="378669">
                <a:tc>
                  <a:txBody>
                    <a:bodyPr/>
                    <a:lstStyle/>
                    <a:p>
                      <a:pPr marL="0" marR="0" lvl="0" indent="0" algn="l" defTabSz="427807"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a:t>Active dialogue to respond to rumors and misinformation</a:t>
                      </a: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3249812825"/>
                  </a:ext>
                </a:extLst>
              </a:tr>
              <a:tr h="319567">
                <a:tc>
                  <a:txBody>
                    <a:bodyPr/>
                    <a:lstStyle/>
                    <a:p>
                      <a:pPr marL="0" marR="0" lvl="0" indent="0" algn="l" defTabSz="427807"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a:t>House-to-house / home visits </a:t>
                      </a: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2474153044"/>
                  </a:ext>
                </a:extLst>
              </a:tr>
              <a:tr h="319567">
                <a:tc>
                  <a:txBody>
                    <a:bodyPr/>
                    <a:lstStyle/>
                    <a:p>
                      <a:pPr marL="0" marR="0" lvl="0" indent="0" algn="l" defTabSz="427807"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a:t>Participation in community dialogues, including with leaders and key influencers, frontline workers, in specific groups (e.g. Youth groups), etc</a:t>
                      </a:r>
                      <a:r>
                        <a:rPr lang="en-US" sz="1200" kern="1200">
                          <a:effectLst/>
                        </a:rPr>
                        <a:t>. </a:t>
                      </a:r>
                      <a:endParaRPr lang="en-US" sz="1200" kern="1200">
                        <a:solidFill>
                          <a:schemeClr val="tx1"/>
                        </a:solidFill>
                        <a:effectLst/>
                        <a:latin typeface="+mn-lt"/>
                        <a:ea typeface="+mn-ea"/>
                        <a:cs typeface="+mn-cs"/>
                      </a:endParaRP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2598854203"/>
                  </a:ext>
                </a:extLst>
              </a:tr>
              <a:tr h="404488">
                <a:tc>
                  <a:txBody>
                    <a:bodyPr/>
                    <a:lstStyle/>
                    <a:p>
                      <a:pPr marL="0" lvl="0" indent="0" fontAlgn="base">
                        <a:buFont typeface="Arial" panose="020B0604020202020204" pitchFamily="34" charset="0"/>
                        <a:buNone/>
                      </a:pPr>
                      <a:r>
                        <a:rPr lang="en-US" sz="1200" kern="1200">
                          <a:effectLst/>
                        </a:rPr>
                        <a:t> Other engagement platform</a:t>
                      </a:r>
                      <a:endParaRPr lang="en-US" sz="1200" kern="1200">
                        <a:solidFill>
                          <a:schemeClr val="tx1"/>
                        </a:solidFill>
                        <a:effectLst/>
                        <a:latin typeface="+mn-lt"/>
                        <a:ea typeface="+mn-ea"/>
                        <a:cs typeface="+mn-cs"/>
                      </a:endParaRP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1538724064"/>
                  </a:ext>
                </a:extLst>
              </a:tr>
              <a:tr h="319567">
                <a:tc>
                  <a:txBody>
                    <a:bodyPr/>
                    <a:lstStyle/>
                    <a:p>
                      <a:r>
                        <a:rPr lang="en-US" sz="1200"/>
                        <a:t>Total</a:t>
                      </a:r>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tc>
                  <a:txBody>
                    <a:bodyPr/>
                    <a:lstStyle/>
                    <a:p>
                      <a:endParaRPr lang="en-US" sz="1200"/>
                    </a:p>
                  </a:txBody>
                  <a:tcPr marL="130259" marR="130259"/>
                </a:tc>
                <a:extLst>
                  <a:ext uri="{0D108BD9-81ED-4DB2-BD59-A6C34878D82A}">
                    <a16:rowId xmlns:a16="http://schemas.microsoft.com/office/drawing/2014/main" val="1244155885"/>
                  </a:ext>
                </a:extLst>
              </a:tr>
            </a:tbl>
          </a:graphicData>
        </a:graphic>
      </p:graphicFrame>
    </p:spTree>
    <p:extLst>
      <p:ext uri="{BB962C8B-B14F-4D97-AF65-F5344CB8AC3E}">
        <p14:creationId xmlns:p14="http://schemas.microsoft.com/office/powerpoint/2010/main" val="83426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22E9-F38E-F64E-8722-2A444FC73842}"/>
              </a:ext>
            </a:extLst>
          </p:cNvPr>
          <p:cNvSpPr>
            <a:spLocks noGrp="1"/>
          </p:cNvSpPr>
          <p:nvPr>
            <p:ph type="title"/>
          </p:nvPr>
        </p:nvSpPr>
        <p:spPr>
          <a:xfrm>
            <a:off x="4514" y="62729"/>
            <a:ext cx="12187486" cy="1218634"/>
          </a:xfrm>
          <a:solidFill>
            <a:schemeClr val="accent1"/>
          </a:solidFill>
        </p:spPr>
        <p:txBody>
          <a:bodyPr anchor="t">
            <a:normAutofit fontScale="90000"/>
          </a:bodyPr>
          <a:lstStyle/>
          <a:p>
            <a:r>
              <a:rPr lang="en-US" sz="2700"/>
              <a:t>	Examples of CO-level tools to disaggregate HAC data</a:t>
            </a:r>
            <a:br>
              <a:rPr lang="en-US" sz="2500"/>
            </a:br>
            <a:r>
              <a:rPr lang="en-US" sz="2500"/>
              <a:t>	</a:t>
            </a:r>
            <a:r>
              <a:rPr lang="en-US" sz="2200" b="0">
                <a:latin typeface="Arial" panose="020B0604020202020204" pitchFamily="34" charset="0"/>
                <a:cs typeface="Arial" panose="020B0604020202020204" pitchFamily="34" charset="0"/>
              </a:rPr>
              <a:t>“# of feedbacks, concerns, questions and clarification requests on available support services received 	through established feedback mechanisms”</a:t>
            </a:r>
            <a:br>
              <a:rPr lang="en-US" sz="1600" b="0">
                <a:latin typeface="Arial" panose="020B0604020202020204" pitchFamily="34" charset="0"/>
                <a:cs typeface="Arial" panose="020B0604020202020204" pitchFamily="34" charset="0"/>
              </a:rPr>
            </a:br>
            <a:endParaRPr lang="en-US" sz="2200" b="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BAC39B9-8ECE-DA44-A687-483F110A60C3}"/>
              </a:ext>
            </a:extLst>
          </p:cNvPr>
          <p:cNvSpPr txBox="1"/>
          <p:nvPr/>
        </p:nvSpPr>
        <p:spPr>
          <a:xfrm>
            <a:off x="648268" y="6144902"/>
            <a:ext cx="753047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mn-cs"/>
              </a:rPr>
              <a:t>*</a:t>
            </a: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Types of contact </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400" b="0" i="0" u="none" strike="noStrike" kern="1200" cap="none" spc="0" normalizeH="0" baseline="0" noProof="0">
                <a:ln>
                  <a:noFill/>
                </a:ln>
                <a:solidFill>
                  <a:srgbClr val="000000"/>
                </a:solidFill>
                <a:effectLst/>
                <a:uLnTx/>
                <a:uFillTx/>
                <a:latin typeface="Calibri"/>
                <a:ea typeface="+mn-ea"/>
                <a:cs typeface="+mn-cs"/>
              </a:rPr>
              <a:t>Concerns, complaints and feedback, rumors and misinformation. Information about COVID-19, access to COVID-19 support services </a:t>
            </a: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aphicFrame>
        <p:nvGraphicFramePr>
          <p:cNvPr id="21" name="Content Placeholder 11">
            <a:extLst>
              <a:ext uri="{FF2B5EF4-FFF2-40B4-BE49-F238E27FC236}">
                <a16:creationId xmlns:a16="http://schemas.microsoft.com/office/drawing/2014/main" id="{ABF9A533-FAF1-654C-BDDC-473FBF9F14F2}"/>
              </a:ext>
            </a:extLst>
          </p:cNvPr>
          <p:cNvGraphicFramePr>
            <a:graphicFrameLocks/>
          </p:cNvGraphicFramePr>
          <p:nvPr>
            <p:extLst>
              <p:ext uri="{D42A27DB-BD31-4B8C-83A1-F6EECF244321}">
                <p14:modId xmlns:p14="http://schemas.microsoft.com/office/powerpoint/2010/main" val="3346812222"/>
              </p:ext>
            </p:extLst>
          </p:nvPr>
        </p:nvGraphicFramePr>
        <p:xfrm>
          <a:off x="648268" y="1600140"/>
          <a:ext cx="11066204" cy="4435239"/>
        </p:xfrm>
        <a:graphic>
          <a:graphicData uri="http://schemas.openxmlformats.org/drawingml/2006/table">
            <a:tbl>
              <a:tblPr firstRow="1" lastRow="1" bandRow="1">
                <a:tableStyleId>{616DA210-FB5B-4158-B5E0-FEB733F419BA}</a:tableStyleId>
              </a:tblPr>
              <a:tblGrid>
                <a:gridCol w="2838566">
                  <a:extLst>
                    <a:ext uri="{9D8B030D-6E8A-4147-A177-3AD203B41FA5}">
                      <a16:colId xmlns:a16="http://schemas.microsoft.com/office/drawing/2014/main" val="3774006830"/>
                    </a:ext>
                  </a:extLst>
                </a:gridCol>
                <a:gridCol w="1371273">
                  <a:extLst>
                    <a:ext uri="{9D8B030D-6E8A-4147-A177-3AD203B41FA5}">
                      <a16:colId xmlns:a16="http://schemas.microsoft.com/office/drawing/2014/main" val="910120697"/>
                    </a:ext>
                  </a:extLst>
                </a:gridCol>
                <a:gridCol w="1371273">
                  <a:extLst>
                    <a:ext uri="{9D8B030D-6E8A-4147-A177-3AD203B41FA5}">
                      <a16:colId xmlns:a16="http://schemas.microsoft.com/office/drawing/2014/main" val="3415041740"/>
                    </a:ext>
                  </a:extLst>
                </a:gridCol>
                <a:gridCol w="1371273">
                  <a:extLst>
                    <a:ext uri="{9D8B030D-6E8A-4147-A177-3AD203B41FA5}">
                      <a16:colId xmlns:a16="http://schemas.microsoft.com/office/drawing/2014/main" val="2336986308"/>
                    </a:ext>
                  </a:extLst>
                </a:gridCol>
                <a:gridCol w="1371273">
                  <a:extLst>
                    <a:ext uri="{9D8B030D-6E8A-4147-A177-3AD203B41FA5}">
                      <a16:colId xmlns:a16="http://schemas.microsoft.com/office/drawing/2014/main" val="4184221920"/>
                    </a:ext>
                  </a:extLst>
                </a:gridCol>
                <a:gridCol w="1371273">
                  <a:extLst>
                    <a:ext uri="{9D8B030D-6E8A-4147-A177-3AD203B41FA5}">
                      <a16:colId xmlns:a16="http://schemas.microsoft.com/office/drawing/2014/main" val="2126303813"/>
                    </a:ext>
                  </a:extLst>
                </a:gridCol>
                <a:gridCol w="1371273">
                  <a:extLst>
                    <a:ext uri="{9D8B030D-6E8A-4147-A177-3AD203B41FA5}">
                      <a16:colId xmlns:a16="http://schemas.microsoft.com/office/drawing/2014/main" val="1175247384"/>
                    </a:ext>
                  </a:extLst>
                </a:gridCol>
              </a:tblGrid>
              <a:tr h="821068">
                <a:tc>
                  <a:txBody>
                    <a:bodyPr/>
                    <a:lstStyle/>
                    <a:p>
                      <a:r>
                        <a:rPr lang="en-US" sz="1200"/>
                        <a:t>Feedback mechanism</a:t>
                      </a:r>
                    </a:p>
                  </a:txBody>
                  <a:tcPr marL="115695" marR="115695"/>
                </a:tc>
                <a:tc>
                  <a:txBody>
                    <a:bodyPr/>
                    <a:lstStyle/>
                    <a:p>
                      <a:pPr algn="ctr"/>
                      <a:r>
                        <a:rPr lang="en-US" sz="1200"/>
                        <a:t># users/ audience</a:t>
                      </a:r>
                    </a:p>
                  </a:txBody>
                  <a:tcPr marL="115695" marR="115695"/>
                </a:tc>
                <a:tc>
                  <a:txBody>
                    <a:bodyPr/>
                    <a:lstStyle/>
                    <a:p>
                      <a:pPr algn="ctr"/>
                      <a:r>
                        <a:rPr lang="en-US" sz="1200"/>
                        <a:t>Type of contact*</a:t>
                      </a:r>
                    </a:p>
                    <a:p>
                      <a:pPr algn="ctr"/>
                      <a:endParaRPr lang="en-US" sz="1200"/>
                    </a:p>
                  </a:txBody>
                  <a:tcPr marL="115695" marR="115695"/>
                </a:tc>
                <a:tc>
                  <a:txBody>
                    <a:bodyPr/>
                    <a:lstStyle/>
                    <a:p>
                      <a:pPr algn="ctr"/>
                      <a:r>
                        <a:rPr lang="en-US" sz="1200"/>
                        <a:t>Theme/Issue</a:t>
                      </a:r>
                    </a:p>
                  </a:txBody>
                  <a:tcPr marL="115695" marR="115695"/>
                </a:tc>
                <a:tc>
                  <a:txBody>
                    <a:bodyPr/>
                    <a:lstStyle/>
                    <a:p>
                      <a:pPr algn="ctr"/>
                      <a:r>
                        <a:rPr lang="en-US" sz="1200"/>
                        <a:t># contacts resolved </a:t>
                      </a:r>
                    </a:p>
                  </a:txBody>
                  <a:tcPr marL="115695" marR="115695"/>
                </a:tc>
                <a:tc>
                  <a:txBody>
                    <a:bodyPr/>
                    <a:lstStyle/>
                    <a:p>
                      <a:pPr algn="ctr"/>
                      <a:r>
                        <a:rPr lang="en-US" sz="1200"/>
                        <a:t># leading to change in response or services  </a:t>
                      </a:r>
                    </a:p>
                  </a:txBody>
                  <a:tcPr marL="115695" marR="115695"/>
                </a:tc>
                <a:tc>
                  <a:txBody>
                    <a:bodyPr/>
                    <a:lstStyle/>
                    <a:p>
                      <a:pPr algn="ctr"/>
                      <a:r>
                        <a:rPr lang="en-US" sz="1200"/>
                        <a:t>MOV</a:t>
                      </a:r>
                    </a:p>
                  </a:txBody>
                  <a:tcPr marL="115695" marR="115695"/>
                </a:tc>
                <a:extLst>
                  <a:ext uri="{0D108BD9-81ED-4DB2-BD59-A6C34878D82A}">
                    <a16:rowId xmlns:a16="http://schemas.microsoft.com/office/drawing/2014/main" val="2092542412"/>
                  </a:ext>
                </a:extLst>
              </a:tr>
              <a:tr h="2681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Hotlines, information centers </a:t>
                      </a:r>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extLst>
                  <a:ext uri="{0D108BD9-81ED-4DB2-BD59-A6C34878D82A}">
                    <a16:rowId xmlns:a16="http://schemas.microsoft.com/office/drawing/2014/main" val="2770429870"/>
                  </a:ext>
                </a:extLst>
              </a:tr>
              <a:tr h="4524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Digital engagement platforms (U-report, </a:t>
                      </a:r>
                      <a:r>
                        <a:rPr lang="en-US" sz="1200" err="1"/>
                        <a:t>RapidPro</a:t>
                      </a:r>
                      <a:r>
                        <a:rPr lang="en-US" sz="1200"/>
                        <a:t>, </a:t>
                      </a:r>
                      <a:r>
                        <a:rPr lang="en-US" sz="1200" err="1"/>
                        <a:t>IoGT</a:t>
                      </a:r>
                      <a:r>
                        <a:rPr lang="en-US" sz="1200"/>
                        <a:t>, others) </a:t>
                      </a:r>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extLst>
                  <a:ext uri="{0D108BD9-81ED-4DB2-BD59-A6C34878D82A}">
                    <a16:rowId xmlns:a16="http://schemas.microsoft.com/office/drawing/2014/main" val="4029947591"/>
                  </a:ext>
                </a:extLst>
              </a:tr>
              <a:tr h="2681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Interactive messaging platforms (Facebook, Twitter, WhatsApp)</a:t>
                      </a:r>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extLst>
                  <a:ext uri="{0D108BD9-81ED-4DB2-BD59-A6C34878D82A}">
                    <a16:rowId xmlns:a16="http://schemas.microsoft.com/office/drawing/2014/main" val="1204546004"/>
                  </a:ext>
                </a:extLst>
              </a:tr>
              <a:tr h="4524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Participation in research on community insights </a:t>
                      </a:r>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extLst>
                  <a:ext uri="{0D108BD9-81ED-4DB2-BD59-A6C34878D82A}">
                    <a16:rowId xmlns:a16="http://schemas.microsoft.com/office/drawing/2014/main" val="2647832196"/>
                  </a:ext>
                </a:extLst>
              </a:tr>
              <a:tr h="3690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Written communications (email, letters) </a:t>
                      </a:r>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extLst>
                  <a:ext uri="{0D108BD9-81ED-4DB2-BD59-A6C34878D82A}">
                    <a16:rowId xmlns:a16="http://schemas.microsoft.com/office/drawing/2014/main" val="1528543092"/>
                  </a:ext>
                </a:extLst>
              </a:tr>
              <a:tr h="3445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Q &amp; A forums, listening sessions </a:t>
                      </a:r>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extLst>
                  <a:ext uri="{0D108BD9-81ED-4DB2-BD59-A6C34878D82A}">
                    <a16:rowId xmlns:a16="http://schemas.microsoft.com/office/drawing/2014/main" val="1686657957"/>
                  </a:ext>
                </a:extLst>
              </a:tr>
              <a:tr h="2681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Media Call-ins (TV, radio programs )</a:t>
                      </a:r>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extLst>
                  <a:ext uri="{0D108BD9-81ED-4DB2-BD59-A6C34878D82A}">
                    <a16:rowId xmlns:a16="http://schemas.microsoft.com/office/drawing/2014/main" val="3249812825"/>
                  </a:ext>
                </a:extLst>
              </a:tr>
              <a:tr h="2681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Community platforms, feedback booths </a:t>
                      </a:r>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extLst>
                  <a:ext uri="{0D108BD9-81ED-4DB2-BD59-A6C34878D82A}">
                    <a16:rowId xmlns:a16="http://schemas.microsoft.com/office/drawing/2014/main" val="2474153044"/>
                  </a:ext>
                </a:extLst>
              </a:tr>
              <a:tr h="2681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Arial" panose="020B0604020202020204" pitchFamily="34" charset="0"/>
                        </a:rPr>
                        <a:t>Other feedback mechanisms/platforms</a:t>
                      </a:r>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extLst>
                  <a:ext uri="{0D108BD9-81ED-4DB2-BD59-A6C34878D82A}">
                    <a16:rowId xmlns:a16="http://schemas.microsoft.com/office/drawing/2014/main" val="1538724064"/>
                  </a:ext>
                </a:extLst>
              </a:tr>
              <a:tr h="429779">
                <a:tc>
                  <a:txBody>
                    <a:bodyPr/>
                    <a:lstStyle/>
                    <a:p>
                      <a:r>
                        <a:rPr lang="en-US" sz="1200"/>
                        <a:t>Total</a:t>
                      </a:r>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tc>
                  <a:txBody>
                    <a:bodyPr/>
                    <a:lstStyle/>
                    <a:p>
                      <a:endParaRPr lang="en-US" sz="1200"/>
                    </a:p>
                  </a:txBody>
                  <a:tcPr marL="115695" marR="115695"/>
                </a:tc>
                <a:extLst>
                  <a:ext uri="{0D108BD9-81ED-4DB2-BD59-A6C34878D82A}">
                    <a16:rowId xmlns:a16="http://schemas.microsoft.com/office/drawing/2014/main" val="1244155885"/>
                  </a:ext>
                </a:extLst>
              </a:tr>
            </a:tbl>
          </a:graphicData>
        </a:graphic>
      </p:graphicFrame>
    </p:spTree>
    <p:extLst>
      <p:ext uri="{BB962C8B-B14F-4D97-AF65-F5344CB8AC3E}">
        <p14:creationId xmlns:p14="http://schemas.microsoft.com/office/powerpoint/2010/main" val="77319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1F77CE1-A759-AE46-80AB-C66B7D83520B}"/>
              </a:ext>
            </a:extLst>
          </p:cNvPr>
          <p:cNvSpPr>
            <a:spLocks noGrp="1"/>
          </p:cNvSpPr>
          <p:nvPr>
            <p:ph type="ctrTitle"/>
          </p:nvPr>
        </p:nvSpPr>
        <p:spPr>
          <a:xfrm>
            <a:off x="472209" y="318780"/>
            <a:ext cx="10363200" cy="506413"/>
          </a:xfrm>
        </p:spPr>
        <p:txBody>
          <a:bodyPr anchor="ctr">
            <a:normAutofit/>
          </a:bodyPr>
          <a:lstStyle/>
          <a:p>
            <a:pPr>
              <a:lnSpc>
                <a:spcPct val="90000"/>
              </a:lnSpc>
            </a:pPr>
            <a:r>
              <a:rPr lang="en-US" sz="2500" b="1"/>
              <a:t>Disaggregate Data by Audience &amp; Platforms, </a:t>
            </a:r>
            <a:r>
              <a:rPr lang="en-US" sz="2500" b="1" i="1">
                <a:solidFill>
                  <a:srgbClr val="FF0000"/>
                </a:solidFill>
              </a:rPr>
              <a:t>as relevant</a:t>
            </a:r>
          </a:p>
        </p:txBody>
      </p:sp>
      <p:graphicFrame>
        <p:nvGraphicFramePr>
          <p:cNvPr id="14" name="Content Placeholder 12">
            <a:extLst>
              <a:ext uri="{FF2B5EF4-FFF2-40B4-BE49-F238E27FC236}">
                <a16:creationId xmlns:a16="http://schemas.microsoft.com/office/drawing/2014/main" id="{86C50063-5673-0044-9963-AF6300756188}"/>
              </a:ext>
            </a:extLst>
          </p:cNvPr>
          <p:cNvGraphicFramePr>
            <a:graphicFrameLocks noGrp="1"/>
          </p:cNvGraphicFramePr>
          <p:nvPr>
            <p:ph type="chart" sz="quarter" idx="13"/>
            <p:extLst>
              <p:ext uri="{D42A27DB-BD31-4B8C-83A1-F6EECF244321}">
                <p14:modId xmlns:p14="http://schemas.microsoft.com/office/powerpoint/2010/main" val="3205226138"/>
              </p:ext>
            </p:extLst>
          </p:nvPr>
        </p:nvGraphicFramePr>
        <p:xfrm>
          <a:off x="1538297" y="2398050"/>
          <a:ext cx="9316249" cy="3919800"/>
        </p:xfrm>
        <a:graphic>
          <a:graphicData uri="http://schemas.openxmlformats.org/drawingml/2006/table">
            <a:tbl>
              <a:tblPr firstRow="1" lastRow="1" lastCol="1" bandRow="1">
                <a:tableStyleId>{616DA210-FB5B-4158-B5E0-FEB733F419BA}</a:tableStyleId>
              </a:tblPr>
              <a:tblGrid>
                <a:gridCol w="2513598">
                  <a:extLst>
                    <a:ext uri="{9D8B030D-6E8A-4147-A177-3AD203B41FA5}">
                      <a16:colId xmlns:a16="http://schemas.microsoft.com/office/drawing/2014/main" val="65585447"/>
                    </a:ext>
                  </a:extLst>
                </a:gridCol>
                <a:gridCol w="4490196">
                  <a:extLst>
                    <a:ext uri="{9D8B030D-6E8A-4147-A177-3AD203B41FA5}">
                      <a16:colId xmlns:a16="http://schemas.microsoft.com/office/drawing/2014/main" val="2381958905"/>
                    </a:ext>
                  </a:extLst>
                </a:gridCol>
                <a:gridCol w="2312455">
                  <a:extLst>
                    <a:ext uri="{9D8B030D-6E8A-4147-A177-3AD203B41FA5}">
                      <a16:colId xmlns:a16="http://schemas.microsoft.com/office/drawing/2014/main" val="3790881270"/>
                    </a:ext>
                  </a:extLst>
                </a:gridCol>
              </a:tblGrid>
              <a:tr h="500022">
                <a:tc>
                  <a:txBody>
                    <a:bodyPr/>
                    <a:lstStyle/>
                    <a:p>
                      <a:r>
                        <a:rPr lang="en-US" sz="1200"/>
                        <a:t>Audience</a:t>
                      </a:r>
                    </a:p>
                  </a:txBody>
                  <a:tcPr marL="71576" marR="71576" marT="33785" marB="33785"/>
                </a:tc>
                <a:tc>
                  <a:txBody>
                    <a:bodyPr/>
                    <a:lstStyle/>
                    <a:p>
                      <a:r>
                        <a:rPr lang="en-US" sz="1200"/>
                        <a:t># Reached</a:t>
                      </a:r>
                    </a:p>
                    <a:p>
                      <a:r>
                        <a:rPr lang="en-US" sz="1200"/>
                        <a:t># Engaged</a:t>
                      </a:r>
                    </a:p>
                    <a:p>
                      <a:r>
                        <a:rPr lang="en-US" sz="1200"/>
                        <a:t># Feedback</a:t>
                      </a:r>
                    </a:p>
                  </a:txBody>
                  <a:tcPr marL="71576" marR="71576" marT="33785" marB="33785"/>
                </a:tc>
                <a:tc>
                  <a:txBody>
                    <a:bodyPr/>
                    <a:lstStyle/>
                    <a:p>
                      <a:r>
                        <a:rPr lang="en-US" sz="1200"/>
                        <a:t>Platforms / Mechanisms</a:t>
                      </a:r>
                    </a:p>
                    <a:p>
                      <a:pPr marL="0" marR="0" lvl="0" indent="0" algn="l" rtl="0" eaLnBrk="1" fontAlgn="auto" latinLnBrk="0" hangingPunct="1">
                        <a:lnSpc>
                          <a:spcPct val="100000"/>
                        </a:lnSpc>
                        <a:spcBef>
                          <a:spcPts val="0"/>
                        </a:spcBef>
                        <a:spcAft>
                          <a:spcPts val="0"/>
                        </a:spcAft>
                        <a:buFontTx/>
                        <a:buNone/>
                      </a:pPr>
                      <a:r>
                        <a:rPr lang="en-US" sz="1200"/>
                        <a:t>(see next slides, adapt/revise according to RCCE national plans)</a:t>
                      </a:r>
                    </a:p>
                  </a:txBody>
                  <a:tcPr marL="71576" marR="71576" marT="33785" marB="33785"/>
                </a:tc>
                <a:extLst>
                  <a:ext uri="{0D108BD9-81ED-4DB2-BD59-A6C34878D82A}">
                    <a16:rowId xmlns:a16="http://schemas.microsoft.com/office/drawing/2014/main" val="1089420365"/>
                  </a:ext>
                </a:extLst>
              </a:tr>
              <a:tr h="229740">
                <a:tc rowSpan="2">
                  <a:txBody>
                    <a:bodyPr/>
                    <a:lstStyle/>
                    <a:p>
                      <a:r>
                        <a:rPr lang="en-US" sz="1200"/>
                        <a:t>M/F</a:t>
                      </a:r>
                    </a:p>
                  </a:txBody>
                  <a:tcPr marL="67571" marR="67571" marT="33785" marB="33785"/>
                </a:tc>
                <a:tc>
                  <a:txBody>
                    <a:bodyPr/>
                    <a:lstStyle/>
                    <a:p>
                      <a:r>
                        <a:rPr lang="en-US" sz="1200"/>
                        <a:t>M</a:t>
                      </a:r>
                    </a:p>
                  </a:txBody>
                  <a:tcPr marL="71576" marR="71576" marT="33785" marB="33785"/>
                </a:tc>
                <a:tc rowSpan="10">
                  <a:txBody>
                    <a:bodyPr/>
                    <a:lstStyle/>
                    <a:p>
                      <a:pPr marL="457200" lvl="1" indent="0">
                        <a:buFont typeface="System Font Regular"/>
                        <a:buNone/>
                      </a:pPr>
                      <a:endParaRPr lang="en-US" sz="1200"/>
                    </a:p>
                  </a:txBody>
                  <a:tcPr marL="71576" marR="71576" marT="33785" marB="33785" anchor="ctr"/>
                </a:tc>
                <a:extLst>
                  <a:ext uri="{0D108BD9-81ED-4DB2-BD59-A6C34878D82A}">
                    <a16:rowId xmlns:a16="http://schemas.microsoft.com/office/drawing/2014/main" val="99630578"/>
                  </a:ext>
                </a:extLst>
              </a:tr>
              <a:tr h="229740">
                <a:tc vMerge="1">
                  <a:txBody>
                    <a:bodyPr/>
                    <a:lstStyle/>
                    <a:p>
                      <a:endParaRPr lang="en-US"/>
                    </a:p>
                  </a:txBody>
                  <a:tcPr/>
                </a:tc>
                <a:tc>
                  <a:txBody>
                    <a:bodyPr/>
                    <a:lstStyle/>
                    <a:p>
                      <a:r>
                        <a:rPr lang="en-US" sz="1200"/>
                        <a:t>F</a:t>
                      </a:r>
                    </a:p>
                  </a:txBody>
                  <a:tcPr marL="71576" marR="71576" marT="33785" marB="33785"/>
                </a:tc>
                <a:tc vMerge="1">
                  <a:txBody>
                    <a:bodyPr/>
                    <a:lstStyle/>
                    <a:p>
                      <a:endParaRPr lang="en-US"/>
                    </a:p>
                  </a:txBody>
                  <a:tcPr/>
                </a:tc>
                <a:extLst>
                  <a:ext uri="{0D108BD9-81ED-4DB2-BD59-A6C34878D82A}">
                    <a16:rowId xmlns:a16="http://schemas.microsoft.com/office/drawing/2014/main" val="233546922"/>
                  </a:ext>
                </a:extLst>
              </a:tr>
              <a:tr h="229740">
                <a:tc rowSpan="4">
                  <a:txBody>
                    <a:bodyPr/>
                    <a:lstStyle/>
                    <a:p>
                      <a:r>
                        <a:rPr lang="en-US" sz="1200"/>
                        <a:t>Age</a:t>
                      </a:r>
                    </a:p>
                  </a:txBody>
                  <a:tcPr marL="67571" marR="67571" marT="33785" marB="33785"/>
                </a:tc>
                <a:tc>
                  <a:txBody>
                    <a:bodyPr/>
                    <a:lstStyle/>
                    <a:p>
                      <a:r>
                        <a:rPr lang="en-US" sz="1200"/>
                        <a:t>Children (0-17)</a:t>
                      </a:r>
                    </a:p>
                  </a:txBody>
                  <a:tcPr marL="71576" marR="71576" marT="33785" marB="33785"/>
                </a:tc>
                <a:tc vMerge="1">
                  <a:txBody>
                    <a:bodyPr/>
                    <a:lstStyle/>
                    <a:p>
                      <a:endParaRPr lang="en-US" sz="1200"/>
                    </a:p>
                  </a:txBody>
                  <a:tcPr marL="96861" marR="96861"/>
                </a:tc>
                <a:extLst>
                  <a:ext uri="{0D108BD9-81ED-4DB2-BD59-A6C34878D82A}">
                    <a16:rowId xmlns:a16="http://schemas.microsoft.com/office/drawing/2014/main" val="3700716787"/>
                  </a:ext>
                </a:extLst>
              </a:tr>
              <a:tr h="0">
                <a:tc vMerge="1">
                  <a:txBody>
                    <a:bodyPr/>
                    <a:lstStyle/>
                    <a:p>
                      <a:endParaRPr lang="en-US"/>
                    </a:p>
                  </a:txBody>
                  <a:tcPr/>
                </a:tc>
                <a:tc>
                  <a:txBody>
                    <a:bodyPr/>
                    <a:lstStyle/>
                    <a:p>
                      <a:r>
                        <a:rPr lang="en-US" sz="1200"/>
                        <a:t>Adolescents</a:t>
                      </a:r>
                    </a:p>
                  </a:txBody>
                  <a:tcPr marL="71576" marR="71576" marT="33785" marB="33785"/>
                </a:tc>
                <a:tc vMerge="1">
                  <a:txBody>
                    <a:bodyPr/>
                    <a:lstStyle/>
                    <a:p>
                      <a:endParaRPr lang="en-US"/>
                    </a:p>
                  </a:txBody>
                  <a:tcPr/>
                </a:tc>
                <a:extLst>
                  <a:ext uri="{0D108BD9-81ED-4DB2-BD59-A6C34878D82A}">
                    <a16:rowId xmlns:a16="http://schemas.microsoft.com/office/drawing/2014/main" val="2435680361"/>
                  </a:ext>
                </a:extLst>
              </a:tr>
              <a:tr h="229740">
                <a:tc vMerge="1">
                  <a:txBody>
                    <a:bodyPr/>
                    <a:lstStyle/>
                    <a:p>
                      <a:endParaRPr lang="en-US"/>
                    </a:p>
                  </a:txBody>
                  <a:tcPr/>
                </a:tc>
                <a:tc>
                  <a:txBody>
                    <a:bodyPr/>
                    <a:lstStyle/>
                    <a:p>
                      <a:r>
                        <a:rPr lang="en-US" sz="1200"/>
                        <a:t>Adults (18 and above)</a:t>
                      </a:r>
                    </a:p>
                  </a:txBody>
                  <a:tcPr marL="71576" marR="71576" marT="33785" marB="33785"/>
                </a:tc>
                <a:tc vMerge="1">
                  <a:txBody>
                    <a:bodyPr/>
                    <a:lstStyle/>
                    <a:p>
                      <a:endParaRPr lang="en-US"/>
                    </a:p>
                  </a:txBody>
                  <a:tcPr/>
                </a:tc>
                <a:extLst>
                  <a:ext uri="{0D108BD9-81ED-4DB2-BD59-A6C34878D82A}">
                    <a16:rowId xmlns:a16="http://schemas.microsoft.com/office/drawing/2014/main" val="206186819"/>
                  </a:ext>
                </a:extLst>
              </a:tr>
              <a:tr h="229740">
                <a:tc vMerge="1">
                  <a:txBody>
                    <a:bodyPr/>
                    <a:lstStyle/>
                    <a:p>
                      <a:endParaRPr lang="en-US"/>
                    </a:p>
                  </a:txBody>
                  <a:tcPr/>
                </a:tc>
                <a:tc>
                  <a:txBody>
                    <a:bodyPr/>
                    <a:lstStyle/>
                    <a:p>
                      <a:endParaRPr lang="en-US" sz="1200"/>
                    </a:p>
                  </a:txBody>
                  <a:tcPr marL="71576" marR="71576" marT="33785" marB="33785"/>
                </a:tc>
                <a:tc vMerge="1">
                  <a:txBody>
                    <a:bodyPr/>
                    <a:lstStyle/>
                    <a:p>
                      <a:endParaRPr lang="en-US"/>
                    </a:p>
                  </a:txBody>
                  <a:tcPr/>
                </a:tc>
                <a:extLst>
                  <a:ext uri="{0D108BD9-81ED-4DB2-BD59-A6C34878D82A}">
                    <a16:rowId xmlns:a16="http://schemas.microsoft.com/office/drawing/2014/main" val="2461889794"/>
                  </a:ext>
                </a:extLst>
              </a:tr>
              <a:tr h="229740">
                <a:tc rowSpan="3">
                  <a:txBody>
                    <a:bodyPr/>
                    <a:lstStyle/>
                    <a:p>
                      <a:r>
                        <a:rPr lang="en-US" sz="1200"/>
                        <a:t>Vulnerable or marginalized populations</a:t>
                      </a:r>
                    </a:p>
                  </a:txBody>
                  <a:tcPr marL="67571" marR="67571" marT="33785" marB="33785"/>
                </a:tc>
                <a:tc>
                  <a:txBody>
                    <a:bodyPr/>
                    <a:lstStyle/>
                    <a:p>
                      <a:r>
                        <a:rPr lang="en-US" sz="1200"/>
                        <a:t>Urban/informal settlements</a:t>
                      </a:r>
                    </a:p>
                  </a:txBody>
                  <a:tcPr marL="71576" marR="71576" marT="33785" marB="33785"/>
                </a:tc>
                <a:tc vMerge="1">
                  <a:txBody>
                    <a:bodyPr/>
                    <a:lstStyle/>
                    <a:p>
                      <a:endParaRPr lang="en-US" sz="1200"/>
                    </a:p>
                  </a:txBody>
                  <a:tcPr marL="96861" marR="96861"/>
                </a:tc>
                <a:extLst>
                  <a:ext uri="{0D108BD9-81ED-4DB2-BD59-A6C34878D82A}">
                    <a16:rowId xmlns:a16="http://schemas.microsoft.com/office/drawing/2014/main" val="3183651605"/>
                  </a:ext>
                </a:extLst>
              </a:tr>
              <a:tr h="229740">
                <a:tc vMerge="1">
                  <a:txBody>
                    <a:bodyPr/>
                    <a:lstStyle/>
                    <a:p>
                      <a:endParaRPr lang="en-US"/>
                    </a:p>
                  </a:txBody>
                  <a:tcPr/>
                </a:tc>
                <a:tc>
                  <a:txBody>
                    <a:bodyPr/>
                    <a:lstStyle/>
                    <a:p>
                      <a:r>
                        <a:rPr lang="en-US" sz="1200"/>
                        <a:t>Refugees/Migrants/IDPs/returnees</a:t>
                      </a:r>
                    </a:p>
                  </a:txBody>
                  <a:tcPr marL="71576" marR="71576" marT="33785" marB="33785"/>
                </a:tc>
                <a:tc vMerge="1">
                  <a:txBody>
                    <a:bodyPr/>
                    <a:lstStyle/>
                    <a:p>
                      <a:endParaRPr lang="en-US"/>
                    </a:p>
                  </a:txBody>
                  <a:tcPr/>
                </a:tc>
                <a:extLst>
                  <a:ext uri="{0D108BD9-81ED-4DB2-BD59-A6C34878D82A}">
                    <a16:rowId xmlns:a16="http://schemas.microsoft.com/office/drawing/2014/main" val="1882105900"/>
                  </a:ext>
                </a:extLst>
              </a:tr>
              <a:tr h="229740">
                <a:tc vMerge="1">
                  <a:txBody>
                    <a:bodyPr/>
                    <a:lstStyle/>
                    <a:p>
                      <a:endParaRPr lang="en-US"/>
                    </a:p>
                  </a:txBody>
                  <a:tcPr/>
                </a:tc>
                <a:tc>
                  <a:txBody>
                    <a:bodyPr/>
                    <a:lstStyle/>
                    <a:p>
                      <a:endParaRPr lang="en-US" sz="1200"/>
                    </a:p>
                  </a:txBody>
                  <a:tcPr marL="71576" marR="71576" marT="33785" marB="33785"/>
                </a:tc>
                <a:tc vMerge="1">
                  <a:txBody>
                    <a:bodyPr/>
                    <a:lstStyle/>
                    <a:p>
                      <a:endParaRPr lang="en-US"/>
                    </a:p>
                  </a:txBody>
                  <a:tcPr/>
                </a:tc>
                <a:extLst>
                  <a:ext uri="{0D108BD9-81ED-4DB2-BD59-A6C34878D82A}">
                    <a16:rowId xmlns:a16="http://schemas.microsoft.com/office/drawing/2014/main" val="469273480"/>
                  </a:ext>
                </a:extLst>
              </a:tr>
              <a:tr h="364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Persons w/disabilities</a:t>
                      </a:r>
                    </a:p>
                    <a:p>
                      <a:endParaRPr lang="en-US" sz="1200"/>
                    </a:p>
                  </a:txBody>
                  <a:tcPr marL="71576" marR="71576" marT="33785" marB="33785"/>
                </a:tc>
                <a:tc>
                  <a:txBody>
                    <a:bodyPr/>
                    <a:lstStyle/>
                    <a:p>
                      <a:endParaRPr lang="en-US" sz="1200"/>
                    </a:p>
                  </a:txBody>
                  <a:tcPr marL="71576" marR="71576" marT="33785" marB="33785"/>
                </a:tc>
                <a:tc vMerge="1">
                  <a:txBody>
                    <a:bodyPr/>
                    <a:lstStyle/>
                    <a:p>
                      <a:endParaRPr lang="en-US" sz="1200"/>
                    </a:p>
                  </a:txBody>
                  <a:tcPr marL="96861" marR="96861"/>
                </a:tc>
                <a:extLst>
                  <a:ext uri="{0D108BD9-81ED-4DB2-BD59-A6C34878D82A}">
                    <a16:rowId xmlns:a16="http://schemas.microsoft.com/office/drawing/2014/main" val="3548946531"/>
                  </a:ext>
                </a:extLst>
              </a:tr>
              <a:tr h="229740">
                <a:tc>
                  <a:txBody>
                    <a:bodyPr/>
                    <a:lstStyle/>
                    <a:p>
                      <a:r>
                        <a:rPr lang="en-US" sz="1200"/>
                        <a:t>Total</a:t>
                      </a:r>
                    </a:p>
                  </a:txBody>
                  <a:tcPr marL="71576" marR="71576" marT="33785" marB="33785"/>
                </a:tc>
                <a:tc>
                  <a:txBody>
                    <a:bodyPr/>
                    <a:lstStyle/>
                    <a:p>
                      <a:endParaRPr lang="en-US" sz="1200"/>
                    </a:p>
                  </a:txBody>
                  <a:tcPr marL="71576" marR="71576" marT="33785" marB="33785"/>
                </a:tc>
                <a:tc>
                  <a:txBody>
                    <a:bodyPr/>
                    <a:lstStyle/>
                    <a:p>
                      <a:endParaRPr lang="en-US" sz="1200"/>
                    </a:p>
                    <a:p>
                      <a:endParaRPr lang="en-US" sz="1200"/>
                    </a:p>
                    <a:p>
                      <a:endParaRPr lang="en-US" sz="1200"/>
                    </a:p>
                  </a:txBody>
                  <a:tcPr marL="71576" marR="71576" marT="33785" marB="33785"/>
                </a:tc>
                <a:extLst>
                  <a:ext uri="{0D108BD9-81ED-4DB2-BD59-A6C34878D82A}">
                    <a16:rowId xmlns:a16="http://schemas.microsoft.com/office/drawing/2014/main" val="241713157"/>
                  </a:ext>
                </a:extLst>
              </a:tr>
            </a:tbl>
          </a:graphicData>
        </a:graphic>
      </p:graphicFrame>
      <p:sp>
        <p:nvSpPr>
          <p:cNvPr id="19" name="Text Placeholder 6">
            <a:extLst>
              <a:ext uri="{FF2B5EF4-FFF2-40B4-BE49-F238E27FC236}">
                <a16:creationId xmlns:a16="http://schemas.microsoft.com/office/drawing/2014/main" id="{D34FCE6C-8A99-4DE2-B474-3A8ED47872FD}"/>
              </a:ext>
            </a:extLst>
          </p:cNvPr>
          <p:cNvSpPr>
            <a:spLocks noGrp="1"/>
          </p:cNvSpPr>
          <p:nvPr>
            <p:ph type="body" sz="quarter" idx="14"/>
          </p:nvPr>
        </p:nvSpPr>
        <p:spPr>
          <a:xfrm>
            <a:off x="855761" y="1360904"/>
            <a:ext cx="10480477" cy="788094"/>
          </a:xfrm>
        </p:spPr>
        <p:txBody>
          <a:bodyPr vert="horz" lIns="91440" tIns="45720" rIns="91440" bIns="45720" rtlCol="0" anchor="t">
            <a:normAutofit fontScale="92500" lnSpcReduction="10000"/>
          </a:bodyPr>
          <a:lstStyle/>
          <a:p>
            <a:pPr indent="0">
              <a:lnSpc>
                <a:spcPct val="114000"/>
              </a:lnSpc>
            </a:pPr>
            <a:r>
              <a:rPr lang="en-US" sz="1500" b="1" i="1"/>
              <a:t>Each Country Office </a:t>
            </a:r>
            <a:r>
              <a:rPr lang="en-US" sz="1500"/>
              <a:t>should disaggregate data by gender, age, identified vulnerable and marginalized sub-populations, and persons with disabilities in accordance with UNICEF and country RCCE strategies and plans. Data should also be disaggregated by platform to analyze reach, engagement, and feedback gaps in national RCCE performance delivery. </a:t>
            </a:r>
          </a:p>
        </p:txBody>
      </p:sp>
    </p:spTree>
    <p:extLst>
      <p:ext uri="{BB962C8B-B14F-4D97-AF65-F5344CB8AC3E}">
        <p14:creationId xmlns:p14="http://schemas.microsoft.com/office/powerpoint/2010/main" val="1687086780"/>
      </p:ext>
    </p:extLst>
  </p:cSld>
  <p:clrMapOvr>
    <a:masterClrMapping/>
  </p:clrMapOvr>
</p:sld>
</file>

<file path=ppt/theme/theme1.xml><?xml version="1.0" encoding="utf-8"?>
<a:theme xmlns:a="http://schemas.openxmlformats.org/drawingml/2006/main" name="UNICEF Power Point Template 2016 Ver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Power Point Template 2016 Ver1" id="{3F7F5D43-EC16-5045-BC90-0F8BCAFD8F35}" vid="{73FB6540-1E4B-F845-8043-FEB8B9ECEC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UNICEF Standard">
      <a:dk1>
        <a:srgbClr val="000000"/>
      </a:dk1>
      <a:lt1>
        <a:srgbClr val="FFFFFF"/>
      </a:lt1>
      <a:dk2>
        <a:srgbClr val="808080"/>
      </a:dk2>
      <a:lt2>
        <a:srgbClr val="EEECE1"/>
      </a:lt2>
      <a:accent1>
        <a:srgbClr val="009BFD"/>
      </a:accent1>
      <a:accent2>
        <a:srgbClr val="FF0099"/>
      </a:accent2>
      <a:accent3>
        <a:srgbClr val="FFFF00"/>
      </a:accent3>
      <a:accent4>
        <a:srgbClr val="333399"/>
      </a:accent4>
      <a:accent5>
        <a:srgbClr val="DE2414"/>
      </a:accent5>
      <a:accent6>
        <a:srgbClr val="F7941D"/>
      </a:accent6>
      <a:hlink>
        <a:srgbClr val="009740"/>
      </a:hlink>
      <a:folHlink>
        <a:srgbClr val="8DC6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84</Value>
      <Value>675</Value>
      <Value>674</Value>
      <Value>197</Value>
      <Value>3</Value>
      <Value>17</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Division of Communication-456G</TermName>
          <TermId xmlns="http://schemas.microsoft.com/office/infopath/2007/PartnerControls">48d7ec51-1223-45a5-bbd8-01149395ec76</TermId>
        </TermInfo>
      </Terms>
    </ga975397408f43e4b84ec8e5a598e523>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Draft</ContentStatus>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C4D - General</TermName>
          <TermId xmlns="http://schemas.microsoft.com/office/infopath/2007/PartnerControls">cd158cc3-58a1-4223-b3ad-99b58601a24b</TermId>
        </TermInfo>
        <TermInfo xmlns="http://schemas.microsoft.com/office/infopath/2007/PartnerControls">
          <TermName xmlns="http://schemas.microsoft.com/office/infopath/2007/PartnerControls">C4D Data, Research, Monitory, KM</TermName>
          <TermId xmlns="http://schemas.microsoft.com/office/infopath/2007/PartnerControls">4edcf696-8b32-4282-af0a-f48276777b95</TermId>
        </TermInfo>
        <TermInfo xmlns="http://schemas.microsoft.com/office/infopath/2007/PartnerControls">
          <TermName xmlns="http://schemas.microsoft.com/office/infopath/2007/PartnerControls">C4D Evaluation</TermName>
          <TermId xmlns="http://schemas.microsoft.com/office/infopath/2007/PartnerControls">4b094a51-fef3-4bb7-a14b-1a3ff007bbca</TermId>
        </TermInfo>
      </Terms>
    </h6a71f3e574e4344bc34f3fc9dd20054>
    <CategoryDescription xmlns="http://schemas.microsoft.com/sharepoint.v3">UNGA 2019
UNGA
UN General Assembly - Communication and Advocacy Highlights
</CategoryDescription>
    <RecipientsEmail xmlns="ca283e0b-db31-4043-a2ef-b80661bf084a" xsi:nil="true"/>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WrittenBy xmlns="ca283e0b-db31-4043-a2ef-b80661bf084a">
      <UserInfo>
        <DisplayName>i:0#.f|membership|relessawi@unicef.org</DisplayName>
        <AccountId>47</AccountId>
        <AccountType/>
      </UserInfo>
    </WrittenBy>
    <TaxKeywordTaxHTField xmlns="4fd7aee5-0ebd-49cf-9bee-981cf8e71cfb">
      <Terms xmlns="http://schemas.microsoft.com/office/infopath/2007/PartnerControls">
        <TermInfo xmlns="http://schemas.microsoft.com/office/infopath/2007/PartnerControls">
          <TermName xmlns="http://schemas.microsoft.com/office/infopath/2007/PartnerControls">UNGA</TermName>
          <TermId xmlns="http://schemas.microsoft.com/office/infopath/2007/PartnerControls">52f6ab00-5235-4d1e-871e-4166a711a469</TermId>
        </TermInfo>
      </Terms>
    </TaxKeywordTaxHTField>
    <SharedWithUsers xmlns="4fd7aee5-0ebd-49cf-9bee-981cf8e71cfb">
      <UserInfo>
        <DisplayName/>
        <AccountId xsi:nil="true"/>
        <AccountType/>
      </UserInfo>
    </SharedWithUsers>
    <C4D_x0020_subject xmlns="8bf04449-59c7-4e91-a09a-372ec605689d">
      <Value>Coronavirus</Value>
    </C4D_x0020_subject>
    <Year xmlns="8bf04449-59c7-4e91-a09a-372ec605689d">2020</Year>
  </documentManagement>
</p:properties>
</file>

<file path=customXml/item4.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F2A8BCC0A1D9F7468DBC9A2B3F82F562" ma:contentTypeVersion="41" ma:contentTypeDescription="Create a new document." ma:contentTypeScope="" ma:versionID="00e76906a0cceb338816772b851bedb4">
  <xsd:schema xmlns:xsd="http://www.w3.org/2001/XMLSchema" xmlns:xs="http://www.w3.org/2001/XMLSchema" xmlns:p="http://schemas.microsoft.com/office/2006/metadata/properties" xmlns:ns1="http://schemas.microsoft.com/sharepoint/v3" xmlns:ns2="ca283e0b-db31-4043-a2ef-b80661bf084a" xmlns:ns3="http://schemas.microsoft.com/sharepoint.v3" xmlns:ns4="4fd7aee5-0ebd-49cf-9bee-981cf8e71cfb" xmlns:ns5="8bf04449-59c7-4e91-a09a-372ec605689d" xmlns:ns6="http://schemas.microsoft.com/sharepoint/v4" targetNamespace="http://schemas.microsoft.com/office/2006/metadata/properties" ma:root="true" ma:fieldsID="5e03d9402778403173d45532ff4aeb75" ns1:_="" ns2:_="" ns3:_="" ns4:_="" ns5:_="" ns6:_="">
    <xsd:import namespace="http://schemas.microsoft.com/sharepoint/v3"/>
    <xsd:import namespace="ca283e0b-db31-4043-a2ef-b80661bf084a"/>
    <xsd:import namespace="http://schemas.microsoft.com/sharepoint.v3"/>
    <xsd:import namespace="4fd7aee5-0ebd-49cf-9bee-981cf8e71cfb"/>
    <xsd:import namespace="8bf04449-59c7-4e91-a09a-372ec605689d"/>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SharedWithUsers" minOccurs="0"/>
                <xsd:element ref="ns4:SharedWithDetails" minOccurs="0"/>
                <xsd:element ref="ns5:Year" minOccurs="0"/>
                <xsd:element ref="ns5:MediaServiceAutoTags" minOccurs="0"/>
                <xsd:element ref="ns5:MediaServiceGenerationTime" minOccurs="0"/>
                <xsd:element ref="ns5:MediaServiceEventHashCode" minOccurs="0"/>
                <xsd:element ref="ns1:_vti_ItemHoldRecordStatus" minOccurs="0"/>
                <xsd:element ref="ns6:IconOverlay" minOccurs="0"/>
                <xsd:element ref="ns5:MediaServiceFastMetadata" minOccurs="0"/>
                <xsd:element ref="ns1:_vti_ItemDeclaredRecord" minOccurs="0"/>
                <xsd:element ref="ns4:TaxKeywordTaxHTField" minOccurs="0"/>
                <xsd:element ref="ns5:MediaServiceMetadata" minOccurs="0"/>
                <xsd:element ref="ns5:C4D_x0020_subject" minOccurs="0"/>
                <xsd:element ref="ns5:MediaServiceDateTaken" minOccurs="0"/>
                <xsd:element ref="ns5:MediaServiceOCR"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HoldRecordStatus" ma:index="33" nillable="true" ma:displayName="Hold and Record Status" ma:decimals="0" ma:description="" ma:hidden="true" ma:indexed="true" ma:internalName="_vti_ItemHoldRecordStatus" ma:readOnly="true">
      <xsd:simpleType>
        <xsd:restriction base="dms:Unknown"/>
      </xsd:simpleType>
    </xsd:element>
    <xsd:element name="_vti_ItemDeclaredRecord" ma:index="36" nillable="true" ma:displayName="Declared Record" ma:hidden="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3;#Programme Division-456D|b599cc08-53d0-4ecf-afce-40bdcdf910e2"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2f6e782c-4f36-4f1b-8ba0-4433ba7bccca}" ma:internalName="TaxCatchAllLabel" ma:readOnly="true" ma:showField="CatchAllDataLabel" ma:web="4fd7aee5-0ebd-49cf-9bee-981cf8e71cfb">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2f6e782c-4f36-4f1b-8ba0-4433ba7bccca}" ma:internalName="TaxCatchAll" ma:showField="CatchAllData" ma:web="4fd7aee5-0ebd-49cf-9bee-981cf8e71cfb">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d7aee5-0ebd-49cf-9bee-981cf8e71cfb"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element name="TaxKeywordTaxHTField" ma:index="37"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f04449-59c7-4e91-a09a-372ec605689d" elementFormDefault="qualified">
    <xsd:import namespace="http://schemas.microsoft.com/office/2006/documentManagement/types"/>
    <xsd:import namespace="http://schemas.microsoft.com/office/infopath/2007/PartnerControls"/>
    <xsd:element name="Year" ma:index="28" nillable="true" ma:displayName="Year" ma:format="Dropdown" ma:internalName="Year">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restriction>
      </xsd:simpleType>
    </xsd:element>
    <xsd:element name="MediaServiceAutoTags" ma:index="29" nillable="true" ma:displayName="Tags" ma:internalName="MediaServiceAutoTags"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FastMetadata" ma:index="35" nillable="true" ma:displayName="MediaServiceFastMetadata" ma:hidden="true" ma:internalName="MediaServiceFastMetadata" ma:readOnly="true">
      <xsd:simpleType>
        <xsd:restriction base="dms:Note"/>
      </xsd:simpleType>
    </xsd:element>
    <xsd:element name="MediaServiceMetadata" ma:index="38" nillable="true" ma:displayName="MediaServiceMetadata" ma:hidden="true" ma:internalName="MediaServiceMetadata" ma:readOnly="true">
      <xsd:simpleType>
        <xsd:restriction base="dms:Note"/>
      </xsd:simpleType>
    </xsd:element>
    <xsd:element name="C4D_x0020_subject" ma:index="39" nillable="true" ma:displayName="C4D subject" ma:internalName="C4D_x0020_subject">
      <xsd:complexType>
        <xsd:complexContent>
          <xsd:extension base="dms:MultiChoice">
            <xsd:sequence>
              <xsd:element name="Value" maxOccurs="unbounded" minOccurs="0" nillable="true">
                <xsd:simpleType>
                  <xsd:restriction base="dms:Choice">
                    <xsd:enumeration value="Adolescent participation"/>
                    <xsd:enumeration value="Adolescent girls"/>
                    <xsd:enumeration value="Birth Registration"/>
                    <xsd:enumeration value="C4D strategies"/>
                    <xsd:enumeration value="Child Centered Development"/>
                    <xsd:enumeration value="Child Friendly Schools"/>
                    <xsd:enumeration value="Child Marriage"/>
                    <xsd:enumeration value="Child Survival"/>
                    <xsd:enumeration value="Cholera"/>
                    <xsd:enumeration value="Community engagement"/>
                    <xsd:enumeration value="Community radio"/>
                    <xsd:enumeration value="Community system strengthening"/>
                    <xsd:enumeration value="Coronavirus"/>
                    <xsd:enumeration value="Disability"/>
                    <xsd:enumeration value="Early Learning"/>
                    <xsd:enumeration value="EBF"/>
                    <xsd:enumeration value="Ebola"/>
                    <xsd:enumeration value="ECD"/>
                    <xsd:enumeration value="Education"/>
                    <xsd:enumeration value="Enter-educate"/>
                    <xsd:enumeration value="External"/>
                    <xsd:enumeration value="Faith based initiatives"/>
                    <xsd:enumeration value="FGM-C"/>
                    <xsd:enumeration value="Humanitarian situations"/>
                    <xsd:enumeration value="Immunization"/>
                    <xsd:enumeration value="Innovation"/>
                    <xsd:enumeration value="IOGT"/>
                    <xsd:enumeration value="IPC"/>
                    <xsd:enumeration value="Malaria"/>
                    <xsd:enumeration value="Malnutrition"/>
                    <xsd:enumeration value="Migration"/>
                    <xsd:enumeration value="MNCH"/>
                    <xsd:enumeration value="Natural Disasters"/>
                    <xsd:enumeration value="NCD"/>
                    <xsd:enumeration value="Pandemic Influenza"/>
                    <xsd:enumeration value="Peacebuilding"/>
                    <xsd:enumeration value="Polio"/>
                    <xsd:enumeration value="Refugee and Migrant Crisis"/>
                    <xsd:enumeration value="Risk Reduction and Recovery"/>
                    <xsd:enumeration value="Social mobilisation"/>
                    <xsd:enumeration value="Strengthened Communities"/>
                    <xsd:enumeration value="U-report"/>
                    <xsd:enumeration value="Vaccines"/>
                    <xsd:enumeration value="VAC"/>
                    <xsd:enumeration value="WASH"/>
                    <xsd:enumeration value="Yellow Fever"/>
                    <xsd:enumeration value="Zika"/>
                    <xsd:enumeration value="N/A"/>
                  </xsd:restriction>
                </xsd:simpleType>
              </xsd:element>
            </xsd:sequence>
          </xsd:extension>
        </xsd:complexContent>
      </xsd:complexType>
    </xsd:element>
    <xsd:element name="MediaServiceDateTaken" ma:index="40" nillable="true" ma:displayName="MediaServiceDateTaken" ma:hidden="true" ma:internalName="MediaServiceDateTaken"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73f51738-d318-4883-9d64-4f0bd0ccc55e" ContentTypeId="0x0101009BA85F8052A6DA4FA3E31FF9F74C6970" PreviousValue="false"/>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22309DB7-9145-406C-924A-92958E84BE52}">
  <ds:schemaRefs>
    <ds:schemaRef ds:uri="http://schemas.microsoft.com/sharepoint/v3/contenttype/forms"/>
  </ds:schemaRefs>
</ds:datastoreItem>
</file>

<file path=customXml/itemProps2.xml><?xml version="1.0" encoding="utf-8"?>
<ds:datastoreItem xmlns:ds="http://schemas.openxmlformats.org/officeDocument/2006/customXml" ds:itemID="{05173FC4-1430-423D-BB7D-BE7FE71BFD28}">
  <ds:schemaRefs>
    <ds:schemaRef ds:uri="http://schemas.microsoft.com/sharepoint/events"/>
  </ds:schemaRefs>
</ds:datastoreItem>
</file>

<file path=customXml/itemProps3.xml><?xml version="1.0" encoding="utf-8"?>
<ds:datastoreItem xmlns:ds="http://schemas.openxmlformats.org/officeDocument/2006/customXml" ds:itemID="{DD2B6695-3695-471B-829A-83B4E9D01B74}">
  <ds:schemaRefs>
    <ds:schemaRef ds:uri="http://purl.org/dc/terms/"/>
    <ds:schemaRef ds:uri="http://schemas.microsoft.com/office/infopath/2007/PartnerControls"/>
    <ds:schemaRef ds:uri="http://schemas.microsoft.com/office/2006/documentManagement/types"/>
    <ds:schemaRef ds:uri="http://purl.org/dc/elements/1.1/"/>
    <ds:schemaRef ds:uri="http://www.w3.org/XML/1998/namespace"/>
    <ds:schemaRef ds:uri="ca283e0b-db31-4043-a2ef-b80661bf084a"/>
    <ds:schemaRef ds:uri="http://schemas.openxmlformats.org/package/2006/metadata/core-properties"/>
    <ds:schemaRef ds:uri="http://schemas.microsoft.com/sharepoint/v4"/>
    <ds:schemaRef ds:uri="http://schemas.microsoft.com/sharepoint.v3"/>
    <ds:schemaRef ds:uri="8bf04449-59c7-4e91-a09a-372ec605689d"/>
    <ds:schemaRef ds:uri="http://schemas.microsoft.com/sharepoint/v3"/>
    <ds:schemaRef ds:uri="4fd7aee5-0ebd-49cf-9bee-981cf8e71cfb"/>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2E6A8EAA-2A4A-4DD1-9AC1-6F6AADED9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4fd7aee5-0ebd-49cf-9bee-981cf8e71cfb"/>
    <ds:schemaRef ds:uri="8bf04449-59c7-4e91-a09a-372ec605689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5DB7269-5F02-423B-8772-33D002DE1797}">
  <ds:schemaRefs>
    <ds:schemaRef ds:uri="Microsoft.SharePoint.Taxonomy.ContentTypeSync"/>
  </ds:schemaRefs>
</ds:datastoreItem>
</file>

<file path=customXml/itemProps6.xml><?xml version="1.0" encoding="utf-8"?>
<ds:datastoreItem xmlns:ds="http://schemas.openxmlformats.org/officeDocument/2006/customXml" ds:itemID="{7A44D3C3-DD8D-4314-A4DA-EFD273D5B15E}">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0</TotalTime>
  <Words>2341</Words>
  <Application>Microsoft Office PowerPoint</Application>
  <PresentationFormat>Widescreen</PresentationFormat>
  <Paragraphs>390</Paragraphs>
  <Slides>27</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Arial</vt:lpstr>
      <vt:lpstr>Arial,Sans-Serif</vt:lpstr>
      <vt:lpstr>Calibri</vt:lpstr>
      <vt:lpstr>Calibri (Body)</vt:lpstr>
      <vt:lpstr>Calibri Light</vt:lpstr>
      <vt:lpstr>Open Sans</vt:lpstr>
      <vt:lpstr>Symbol</vt:lpstr>
      <vt:lpstr>System Font Regular</vt:lpstr>
      <vt:lpstr>Times New Roman</vt:lpstr>
      <vt:lpstr>Tw Cen MT</vt:lpstr>
      <vt:lpstr>UNICEF Power Point Template 2016 Ver1</vt:lpstr>
      <vt:lpstr>Office Theme</vt:lpstr>
      <vt:lpstr>8_Office Theme</vt:lpstr>
      <vt:lpstr>PowerPoint Presentation</vt:lpstr>
      <vt:lpstr>PowerPoint Presentation</vt:lpstr>
      <vt:lpstr>PowerPoint Presentation</vt:lpstr>
      <vt:lpstr>RCCE Indicators for the COVID-19 Response</vt:lpstr>
      <vt:lpstr>PowerPoint Presentation</vt:lpstr>
      <vt:lpstr>Examples of CO-level tools to disaggregate SitRep/HAC data “Number of people reached on COVID-19 through messaging on prevention and access to services”</vt:lpstr>
      <vt:lpstr>Examples of CO-level tools to disaggregate HAC data “# of People who participate in COVID-19 engagement actions”</vt:lpstr>
      <vt:lpstr> Examples of CO-level tools to disaggregate HAC data  “# of feedbacks, concerns, questions and clarification requests on available support services received  through established feedback mechanisms” </vt:lpstr>
      <vt:lpstr>Disaggregate Data by Audience &amp; Platforms, as relevant</vt:lpstr>
      <vt:lpstr>PowerPoint Presentation</vt:lpstr>
      <vt:lpstr>PowerPoint Presentation</vt:lpstr>
      <vt:lpstr>RapidPro Enabled Platforms</vt:lpstr>
      <vt:lpstr>RapidPro Enabled Platforms</vt:lpstr>
      <vt:lpstr>RapidPro Enabled Platforms</vt:lpstr>
      <vt:lpstr>RapidPro Enabled Platforms</vt:lpstr>
      <vt:lpstr>RapidPro Enabled Platforms</vt:lpstr>
      <vt:lpstr>RapidPro Enabled Platforms</vt:lpstr>
      <vt:lpstr>RapidPro Enabled Platforms</vt:lpstr>
      <vt:lpstr>Internet of Good Things</vt:lpstr>
      <vt:lpstr>Internet of Good Things</vt:lpstr>
      <vt:lpstr>Other Locally-Supported Digital Platforms</vt:lpstr>
      <vt:lpstr>Disaggregate Data by Audience &amp; Platforms, as relevant</vt:lpstr>
      <vt:lpstr>How to avoid double counting? Some scenarios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Milena Tekeste</dc:creator>
  <cp:keywords>UNGA</cp:keywords>
  <cp:lastModifiedBy>Hugues Laurenge</cp:lastModifiedBy>
  <cp:revision>2</cp:revision>
  <cp:lastPrinted>2019-10-08T16:55:50Z</cp:lastPrinted>
  <dcterms:created xsi:type="dcterms:W3CDTF">2019-08-01T12:44:41Z</dcterms:created>
  <dcterms:modified xsi:type="dcterms:W3CDTF">2020-06-24T05:10:51Z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0x0101009BA85F8052A6DA4FA3E31FF9F74C697000F2A8BCC0A1D9F7468DBC9A2B3F82F562</vt:lpwstr>
  </property>
  <property fmtid="{D5CDD505-2E9C-101B-9397-08002B2CF9AE}" pid="3" name="OfficeDivision">
    <vt:lpwstr>674;#Division of Communication-456G|48d7ec51-1223-45a5-bbd8-01149395ec76</vt:lpwstr>
  </property>
  <property fmtid="{D5CDD505-2E9C-101B-9397-08002B2CF9AE}" pid="4" name="TaxKeyword">
    <vt:lpwstr>675;#UNGA|52f6ab00-5235-4d1e-871e-4166a711a469</vt:lpwstr>
  </property>
  <property fmtid="{D5CDD505-2E9C-101B-9397-08002B2CF9AE}" pid="5" name="Topic">
    <vt:lpwstr>17;#C4D - General|cd158cc3-58a1-4223-b3ad-99b58601a24b;#84;#C4D Data, Research, Monitory, KM|4edcf696-8b32-4282-af0a-f48276777b95;#197;#C4D Evaluation|4b094a51-fef3-4bb7-a14b-1a3ff007bbca</vt:lpwstr>
  </property>
  <property fmtid="{D5CDD505-2E9C-101B-9397-08002B2CF9AE}" pid="6" name="DocumentType">
    <vt:lpwstr>3;#Training/ instructional materials, toolkits, user guides (non-ICT)|f7254839-f39a-4063-9d34-45784defb8cb</vt:lpwstr>
  </property>
  <property fmtid="{D5CDD505-2E9C-101B-9397-08002B2CF9AE}" pid="7" name="GeographicScope">
    <vt:lpwstr/>
  </property>
</Properties>
</file>