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76" r:id="rId4"/>
    <p:sldId id="280" r:id="rId5"/>
    <p:sldId id="281" r:id="rId6"/>
    <p:sldId id="28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3896" autoAdjust="0"/>
  </p:normalViewPr>
  <p:slideViewPr>
    <p:cSldViewPr snapToGrid="0">
      <p:cViewPr varScale="1">
        <p:scale>
          <a:sx n="61" d="100"/>
          <a:sy n="61" d="100"/>
        </p:scale>
        <p:origin x="56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29C56-93BD-4B84-8A39-06720293000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AF62-B57F-4EF8-9FF4-C498A35F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9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405339"/>
            <a:ext cx="11471565" cy="207814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The Myanmar interactive EORE application</a:t>
            </a:r>
            <a:br>
              <a:rPr lang="fr-BE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6" name="Picture 5" descr="Headphone 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56" y="-7856"/>
            <a:ext cx="1844079" cy="1037165"/>
          </a:xfrm>
          <a:prstGeom prst="rect">
            <a:avLst/>
          </a:prstGeom>
        </p:spPr>
      </p:pic>
      <p:pic>
        <p:nvPicPr>
          <p:cNvPr id="7" name="Picture 6" descr="P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17" y="50788"/>
            <a:ext cx="1900533" cy="1068916"/>
          </a:xfrm>
          <a:prstGeom prst="rect">
            <a:avLst/>
          </a:prstGeom>
        </p:spPr>
      </p:pic>
      <p:pic>
        <p:nvPicPr>
          <p:cNvPr id="8" name="Picture 7" descr="project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36" y="83990"/>
            <a:ext cx="1841499" cy="1035714"/>
          </a:xfrm>
          <a:prstGeom prst="rect">
            <a:avLst/>
          </a:prstGeom>
        </p:spPr>
      </p:pic>
      <p:pic>
        <p:nvPicPr>
          <p:cNvPr id="9" name="Picture 8" descr="01 cop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31" y="83990"/>
            <a:ext cx="2479719" cy="1859789"/>
          </a:xfrm>
          <a:prstGeom prst="rect">
            <a:avLst/>
          </a:prstGeom>
        </p:spPr>
      </p:pic>
      <p:pic>
        <p:nvPicPr>
          <p:cNvPr id="10" name="Picture 9" descr="index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80" y="1308305"/>
            <a:ext cx="1669433" cy="493149"/>
          </a:xfrm>
          <a:prstGeom prst="rect">
            <a:avLst/>
          </a:prstGeom>
        </p:spPr>
      </p:pic>
      <p:pic>
        <p:nvPicPr>
          <p:cNvPr id="11" name="Picture 10" descr="inde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31" y="1146772"/>
            <a:ext cx="1934637" cy="744916"/>
          </a:xfrm>
          <a:prstGeom prst="rect">
            <a:avLst/>
          </a:prstGeom>
        </p:spPr>
      </p:pic>
      <p:pic>
        <p:nvPicPr>
          <p:cNvPr id="12" name="Picture 11" descr="TV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72" y="125690"/>
            <a:ext cx="1760317" cy="990054"/>
          </a:xfrm>
          <a:prstGeom prst="rect">
            <a:avLst/>
          </a:prstGeom>
        </p:spPr>
      </p:pic>
      <p:pic>
        <p:nvPicPr>
          <p:cNvPr id="13" name="Picture 1" descr="cid:image001.jpg@01D14EC5.1CBDA710">
            <a:extLst>
              <a:ext uri="{FF2B5EF4-FFF2-40B4-BE49-F238E27FC236}">
                <a16:creationId xmlns:a16="http://schemas.microsoft.com/office/drawing/2014/main" id="{19A92AD1-D0E1-4656-875C-54D7660B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0844" y="4924673"/>
            <a:ext cx="2378814" cy="13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F6D93E20-1DFC-426D-A78D-839FEC576D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5810" y="4895690"/>
            <a:ext cx="3256455" cy="13285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E8280C-F8F1-4809-8549-943AB8A549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342" y="4571999"/>
            <a:ext cx="1975977" cy="19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284176"/>
            <a:ext cx="11540471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Common EORE  Toolkit and 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764" y="1843649"/>
            <a:ext cx="5422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/>
              <a:t>Common EORE Toolkit</a:t>
            </a:r>
          </a:p>
        </p:txBody>
      </p:sp>
      <p:pic>
        <p:nvPicPr>
          <p:cNvPr id="9" name="Picture 8" descr="C:\Users\kwoo\Documents\1 Charlie Papa\Mine Action\MRE Tools\Burmese Version\DCA A3 Files Flip Cahrt(psd,jpeg,witout logos and with logos)\JPEG\First cover p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9" y="5422328"/>
            <a:ext cx="1405231" cy="11830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2434962" y="3468522"/>
            <a:ext cx="1770476" cy="1507465"/>
            <a:chOff x="6258815" y="689548"/>
            <a:chExt cx="2917453" cy="2203595"/>
          </a:xfrm>
        </p:grpSpPr>
        <p:pic>
          <p:nvPicPr>
            <p:cNvPr id="16" name="Picture 15" descr="C:\Users\kwoo\Documents\1 Charlie Papa\Mine Action\MRE Tools\Burmese Version\Poster (Vinyl size)\JPEG\Poster 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154" y="689548"/>
              <a:ext cx="1645918" cy="1179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C:\Users\kwoo\Documents\1 Charlie Papa\Mine Action\MRE Tools\Burmese Version\Poster (Vinyl size)\JPEG\Poster 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347" y="854547"/>
              <a:ext cx="1645921" cy="1179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C:\Users\kwoo\Documents\1 Charlie Papa\Mine Action\MRE Tools\Burmese Version\Poster (Vinyl size)\JPEG\Poster 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815" y="1433658"/>
              <a:ext cx="1645918" cy="1179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C:\Users\kwoo\Documents\1 Charlie Papa\Mine Action\MRE Tools\Burmese Version\Poster (Vinyl size)\JPEG\Poster 4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778" y="1716891"/>
              <a:ext cx="1639272" cy="11762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 descr="C:\Users\kwoo\Documents\1 Charlie Papa\Mine Action\MRE Tools\DSC_2139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r="52171" b="5555"/>
          <a:stretch/>
        </p:blipFill>
        <p:spPr bwMode="auto">
          <a:xfrm>
            <a:off x="513764" y="5343818"/>
            <a:ext cx="850801" cy="1389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549504" y="3887547"/>
            <a:ext cx="1282571" cy="2306653"/>
            <a:chOff x="7490424" y="1971416"/>
            <a:chExt cx="1820851" cy="2750170"/>
          </a:xfrm>
        </p:grpSpPr>
        <p:pic>
          <p:nvPicPr>
            <p:cNvPr id="13" name="Picture 12" descr="C:\Users\kwoo\Documents\1 Charlie Papa\Mine Action\MRE Tools\Burmese Version\Flyer 1 (A4)\Information\JPEG\Bi-fold (Information) - COVER PAG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5527">
              <a:off x="7490424" y="1971416"/>
              <a:ext cx="1656755" cy="1172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C:\Users\kwoo\Documents\1 Charlie Papa\Mine Action\MRE Tools\Burmese Version\Flyer 2 (A4)\Warning Sing &amp; Risk\JPEG\Bi-fold (Warning) - COVER PAGE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29224">
              <a:off x="7600516" y="2839630"/>
              <a:ext cx="1710759" cy="1209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088071">
              <a:off x="7579329" y="3657132"/>
              <a:ext cx="1513158" cy="106445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898" y="3275793"/>
            <a:ext cx="1841003" cy="1875377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0" y="3087330"/>
            <a:ext cx="5476781" cy="3731432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519602" y="1833178"/>
            <a:ext cx="5476781" cy="1395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Application based on the field tested Toolkit (2018)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95059" y="1843649"/>
            <a:ext cx="43686" cy="4975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1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72" y="1986953"/>
            <a:ext cx="11660340" cy="357339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Designed for </a:t>
            </a:r>
            <a:r>
              <a:rPr lang="en-US" sz="2600" b="1" dirty="0">
                <a:solidFill>
                  <a:srgbClr val="7030A0"/>
                </a:solidFill>
              </a:rPr>
              <a:t>smartphone application or computer program;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7030A0"/>
                </a:solidFill>
              </a:rPr>
              <a:t>OFF LINE </a:t>
            </a:r>
            <a:r>
              <a:rPr lang="en-US" sz="2600" dirty="0">
                <a:solidFill>
                  <a:srgbClr val="7030A0"/>
                </a:solidFill>
              </a:rPr>
              <a:t> </a:t>
            </a:r>
            <a:r>
              <a:rPr lang="en-US" sz="2600" dirty="0"/>
              <a:t>(no internet required for sharing);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7030A0"/>
                </a:solidFill>
              </a:rPr>
              <a:t>No cost</a:t>
            </a:r>
            <a:r>
              <a:rPr lang="en-US" sz="2600" b="1" dirty="0"/>
              <a:t>, a</a:t>
            </a:r>
            <a:r>
              <a:rPr lang="en-US" sz="2600" dirty="0"/>
              <a:t>vailable through distribution services such as Google Play and App Store;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Contribute to a more </a:t>
            </a:r>
            <a:r>
              <a:rPr lang="en-US" sz="2600" b="1" dirty="0">
                <a:solidFill>
                  <a:srgbClr val="7030A0"/>
                </a:solidFill>
              </a:rPr>
              <a:t>interactive and dynamic learning experience </a:t>
            </a:r>
            <a:r>
              <a:rPr lang="en-US" sz="2600" dirty="0"/>
              <a:t>for users, including both </a:t>
            </a:r>
            <a:r>
              <a:rPr lang="en-US" sz="2600" b="1" dirty="0">
                <a:solidFill>
                  <a:srgbClr val="7030A0"/>
                </a:solidFill>
              </a:rPr>
              <a:t>EORE facilitators and target audiences</a:t>
            </a:r>
            <a:r>
              <a:rPr lang="fr-BE" sz="2600" dirty="0">
                <a:solidFill>
                  <a:srgbClr val="7030A0"/>
                </a:solidFill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Application is in: </a:t>
            </a:r>
            <a:r>
              <a:rPr lang="en-US" sz="3200" b="1" dirty="0">
                <a:solidFill>
                  <a:srgbClr val="7030A0"/>
                </a:solidFill>
              </a:rPr>
              <a:t>Myanmar Language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7193" y="419158"/>
            <a:ext cx="10717936" cy="1138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b="1" dirty="0"/>
              <a:t>Feature of interactive EORE application</a:t>
            </a:r>
            <a:endParaRPr lang="fr-BE" sz="3600" b="1" dirty="0"/>
          </a:p>
        </p:txBody>
      </p:sp>
      <p:pic>
        <p:nvPicPr>
          <p:cNvPr id="5" name="Picture 4" descr="01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3" y="5560348"/>
            <a:ext cx="1664081" cy="1248061"/>
          </a:xfrm>
          <a:prstGeom prst="rect">
            <a:avLst/>
          </a:prstGeom>
        </p:spPr>
      </p:pic>
      <p:pic>
        <p:nvPicPr>
          <p:cNvPr id="6" name="Picture 5" descr="P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88" y="5875971"/>
            <a:ext cx="1900533" cy="1068916"/>
          </a:xfrm>
          <a:prstGeom prst="rect">
            <a:avLst/>
          </a:prstGeom>
        </p:spPr>
      </p:pic>
      <p:pic>
        <p:nvPicPr>
          <p:cNvPr id="7" name="Picture 6" descr="project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60" y="6033744"/>
            <a:ext cx="1841499" cy="1035714"/>
          </a:xfrm>
          <a:prstGeom prst="rect">
            <a:avLst/>
          </a:prstGeom>
        </p:spPr>
      </p:pic>
      <p:pic>
        <p:nvPicPr>
          <p:cNvPr id="8" name="Picture 7" descr="TV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72" y="5954833"/>
            <a:ext cx="1760317" cy="990054"/>
          </a:xfrm>
          <a:prstGeom prst="rect">
            <a:avLst/>
          </a:prstGeom>
        </p:spPr>
      </p:pic>
      <p:pic>
        <p:nvPicPr>
          <p:cNvPr id="10" name="Picture 9" descr="index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59" y="6269339"/>
            <a:ext cx="1669433" cy="493149"/>
          </a:xfrm>
          <a:prstGeom prst="rect">
            <a:avLst/>
          </a:prstGeom>
        </p:spPr>
      </p:pic>
      <p:pic>
        <p:nvPicPr>
          <p:cNvPr id="11" name="Picture 10" descr="inde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91" y="6124674"/>
            <a:ext cx="1689096" cy="6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8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7820" y="405252"/>
            <a:ext cx="11550299" cy="1143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5000"/>
              </a:lnSpc>
              <a:spcBef>
                <a:spcPct val="0"/>
              </a:spcBef>
              <a:buNone/>
              <a:defRPr sz="4000" b="1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Comparative advantages of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009" y="2110204"/>
            <a:ext cx="4543259" cy="20928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Cost: traditional printing </a:t>
            </a:r>
            <a:r>
              <a:rPr lang="en-US" sz="2600" dirty="0">
                <a:solidFill>
                  <a:srgbClr val="002060"/>
                </a:solidFill>
              </a:rPr>
              <a:t>MRE toolkit at 60USD </a:t>
            </a:r>
            <a:r>
              <a:rPr lang="en-US" sz="2600" dirty="0"/>
              <a:t>per piece.</a:t>
            </a:r>
          </a:p>
          <a:p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Weight: Full </a:t>
            </a:r>
            <a:r>
              <a:rPr lang="en-US" sz="2600" dirty="0">
                <a:solidFill>
                  <a:srgbClr val="002060"/>
                </a:solidFill>
              </a:rPr>
              <a:t>MRE tool kit Bag </a:t>
            </a:r>
            <a:r>
              <a:rPr lang="en-US" sz="2600" dirty="0"/>
              <a:t>around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002060"/>
                </a:solidFill>
              </a:rPr>
              <a:t>5kg.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249" y="4886836"/>
            <a:ext cx="4317817" cy="129266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600" dirty="0">
                <a:latin typeface="Lato"/>
              </a:rPr>
              <a:t>Rapid growth in mobile, internet and social media use 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201" y="1912170"/>
            <a:ext cx="6493356" cy="24929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Cost effectiveness: </a:t>
            </a:r>
            <a:r>
              <a:rPr lang="en-US" sz="2600" dirty="0">
                <a:solidFill>
                  <a:srgbClr val="002060"/>
                </a:solidFill>
              </a:rPr>
              <a:t>Smartphone </a:t>
            </a:r>
            <a:r>
              <a:rPr lang="en-US" sz="2600" dirty="0"/>
              <a:t>available at </a:t>
            </a:r>
            <a:r>
              <a:rPr lang="en-US" sz="2600" dirty="0">
                <a:solidFill>
                  <a:srgbClr val="002060"/>
                </a:solidFill>
              </a:rPr>
              <a:t>19 USD </a:t>
            </a:r>
            <a:r>
              <a:rPr lang="en-US" sz="2600" dirty="0"/>
              <a:t>in Myanmar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Lighter to transport: </a:t>
            </a:r>
            <a:r>
              <a:rPr lang="en-US" sz="2600" dirty="0">
                <a:solidFill>
                  <a:srgbClr val="002060"/>
                </a:solidFill>
              </a:rPr>
              <a:t>Smartphones and tablets </a:t>
            </a:r>
            <a:r>
              <a:rPr lang="en-US" sz="2600" dirty="0"/>
              <a:t>between </a:t>
            </a:r>
            <a:r>
              <a:rPr lang="en-US" sz="2600" dirty="0">
                <a:solidFill>
                  <a:srgbClr val="002060"/>
                </a:solidFill>
              </a:rPr>
              <a:t>0.2 kg - 0.8 kg </a:t>
            </a:r>
          </a:p>
          <a:p>
            <a:r>
              <a:rPr lang="en-US" sz="2600" dirty="0"/>
              <a:t>   + easy to reach </a:t>
            </a:r>
            <a:r>
              <a:rPr lang="en-US" sz="2600" dirty="0">
                <a:solidFill>
                  <a:srgbClr val="002060"/>
                </a:solidFill>
              </a:rPr>
              <a:t>remote affected communities    </a:t>
            </a:r>
            <a:r>
              <a:rPr lang="en-US" sz="2600" dirty="0"/>
              <a:t>when no access of roads.</a:t>
            </a: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EF5B665-5798-40BA-A3A9-BB99AF6E8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458" y="4476043"/>
            <a:ext cx="4851368" cy="238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0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73" y="2310581"/>
            <a:ext cx="5611837" cy="38754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Measuring the effectiveness of the Application.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Feedback from the users usually take times.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 Planning to add additional features to provide up to date information.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 Maximizing the use of Application </a:t>
            </a:r>
            <a:r>
              <a:rPr lang="en-US" sz="2600" dirty="0" err="1"/>
              <a:t>eg</a:t>
            </a:r>
            <a:r>
              <a:rPr lang="en-US" sz="2600" dirty="0"/>
              <a:t>, targeted location through the Facebook.</a:t>
            </a:r>
          </a:p>
          <a:p>
            <a:pPr marL="0" indent="0">
              <a:lnSpc>
                <a:spcPct val="120000"/>
              </a:lnSpc>
              <a:buNone/>
            </a:pPr>
            <a:endParaRPr lang="fr-BE" sz="26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7193" y="419158"/>
            <a:ext cx="10717936" cy="1138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b="1" dirty="0"/>
              <a:t>Challenges and way forward </a:t>
            </a:r>
            <a:endParaRPr lang="fr-BE" sz="3600" b="1" dirty="0"/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F14C884-9B9C-414A-A400-7B4CDF07F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460" y="2114772"/>
            <a:ext cx="5757476" cy="35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5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FC00B-2969-4129-939F-A7D8AA55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D:\MRE app\IMG_20190828_104906.jpg">
            <a:extLst>
              <a:ext uri="{FF2B5EF4-FFF2-40B4-BE49-F238E27FC236}">
                <a16:creationId xmlns:a16="http://schemas.microsoft.com/office/drawing/2014/main" id="{AF92F4AD-6D66-42C5-8BB6-D2E91BF915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75" y="1058526"/>
            <a:ext cx="6266001" cy="4699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42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7271</TotalTime>
  <Words>207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Lato</vt:lpstr>
      <vt:lpstr>Wingdings</vt:lpstr>
      <vt:lpstr>Banded</vt:lpstr>
      <vt:lpstr>The Myanmar interactive EORE application </vt:lpstr>
      <vt:lpstr>Common EORE  Toolkit and Application</vt:lpstr>
      <vt:lpstr>Feature of interactive EORE application</vt:lpstr>
      <vt:lpstr>PowerPoint Presentation</vt:lpstr>
      <vt:lpstr>Challenges and way forward </vt:lpstr>
      <vt:lpstr>Thank you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Hugues Laurenge</dc:creator>
  <cp:lastModifiedBy>Hugues Laurenge</cp:lastModifiedBy>
  <cp:revision>81</cp:revision>
  <dcterms:created xsi:type="dcterms:W3CDTF">2016-10-05T18:26:50Z</dcterms:created>
  <dcterms:modified xsi:type="dcterms:W3CDTF">2020-02-11T22:51:20Z</dcterms:modified>
</cp:coreProperties>
</file>