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80" r:id="rId3"/>
    <p:sldId id="268" r:id="rId4"/>
    <p:sldId id="260" r:id="rId5"/>
    <p:sldId id="281" r:id="rId6"/>
    <p:sldId id="261" r:id="rId7"/>
    <p:sldId id="282" r:id="rId8"/>
    <p:sldId id="269" r:id="rId9"/>
    <p:sldId id="270" r:id="rId10"/>
    <p:sldId id="271" r:id="rId11"/>
    <p:sldId id="274" r:id="rId12"/>
    <p:sldId id="277" r:id="rId13"/>
    <p:sldId id="272" r:id="rId14"/>
    <p:sldId id="273" r:id="rId15"/>
    <p:sldId id="278" r:id="rId16"/>
    <p:sldId id="275" r:id="rId17"/>
    <p:sldId id="276" r:id="rId18"/>
    <p:sldId id="262" r:id="rId19"/>
    <p:sldId id="263" r:id="rId20"/>
    <p:sldId id="264" r:id="rId21"/>
    <p:sldId id="265" r:id="rId22"/>
    <p:sldId id="266"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y Prokhorov" initials="SP" lastIdx="1" clrIdx="0">
    <p:extLst>
      <p:ext uri="{19B8F6BF-5375-455C-9EA6-DF929625EA0E}">
        <p15:presenceInfo xmlns:p15="http://schemas.microsoft.com/office/powerpoint/2012/main" userId="S-1-5-21-889838981-920820592-1903951286-226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5405" autoAdjust="0"/>
  </p:normalViewPr>
  <p:slideViewPr>
    <p:cSldViewPr snapToGrid="0">
      <p:cViewPr varScale="1">
        <p:scale>
          <a:sx n="64" d="100"/>
          <a:sy n="64" d="100"/>
        </p:scale>
        <p:origin x="77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Anna\C4D\Health\Immunization\2015\Polio\Outbreak\Monitoring\Polio%20surveys-%20KAPB_%20final%20conferenc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77179375131406E-2"/>
          <c:y val="4.562135641549929E-2"/>
          <c:w val="0.9155403469175265"/>
          <c:h val="0.84255935015449568"/>
        </c:manualLayout>
      </c:layout>
      <c:barChart>
        <c:barDir val="col"/>
        <c:grouping val="clustered"/>
        <c:varyColors val="0"/>
        <c:ser>
          <c:idx val="0"/>
          <c:order val="0"/>
          <c:spPr>
            <a:solidFill>
              <a:srgbClr val="00B050"/>
            </a:solidFill>
            <a:ln>
              <a:solidFill>
                <a:srgbClr val="00B050"/>
              </a:solidFill>
            </a:ln>
            <a:effectLst>
              <a:innerShdw blurRad="114300">
                <a:schemeClr val="accent6"/>
              </a:innerShdw>
            </a:effectLst>
          </c:spPr>
          <c:invertIfNegative val="0"/>
          <c:dLbls>
            <c:dLbl>
              <c:idx val="1"/>
              <c:layout>
                <c:manualLayout>
                  <c:x val="-3.9883158048947308E-3"/>
                  <c:y val="-2.89964635984028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FE-4FD1-BAAC-43180273170C}"/>
                </c:ext>
              </c:extLst>
            </c:dLbl>
            <c:dLbl>
              <c:idx val="3"/>
              <c:layout>
                <c:manualLayout>
                  <c:x val="-3.9883158048948774E-3"/>
                  <c:y val="-3.5440122175825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E-4FD1-BAAC-43180273170C}"/>
                </c:ext>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rgbClr val="FF0000"/>
                </a:solidFill>
              </a:ln>
              <a:effectLst/>
            </c:spPr>
            <c:trendlineType val="linear"/>
            <c:dispRSqr val="0"/>
            <c:dispEq val="0"/>
          </c:trendline>
          <c:cat>
            <c:numRef>
              <c:f>'[Polio surveys- KAPB_ final conference.xlsx]Sheet1'!$A$1:$A$4</c:f>
              <c:numCache>
                <c:formatCode>General</c:formatCode>
                <c:ptCount val="4"/>
                <c:pt idx="0">
                  <c:v>2008</c:v>
                </c:pt>
                <c:pt idx="1">
                  <c:v>2012</c:v>
                </c:pt>
                <c:pt idx="2">
                  <c:v>2016</c:v>
                </c:pt>
                <c:pt idx="3">
                  <c:v>2017</c:v>
                </c:pt>
              </c:numCache>
            </c:numRef>
          </c:cat>
          <c:val>
            <c:numRef>
              <c:f>'[Polio surveys- KAPB_ final conference.xlsx]Sheet1'!$B$1:$B$4</c:f>
              <c:numCache>
                <c:formatCode>0%</c:formatCode>
                <c:ptCount val="4"/>
                <c:pt idx="0">
                  <c:v>0.28000000000000003</c:v>
                </c:pt>
                <c:pt idx="1">
                  <c:v>0.46</c:v>
                </c:pt>
                <c:pt idx="2">
                  <c:v>0.77</c:v>
                </c:pt>
                <c:pt idx="3">
                  <c:v>0.84</c:v>
                </c:pt>
              </c:numCache>
            </c:numRef>
          </c:val>
          <c:extLst>
            <c:ext xmlns:c16="http://schemas.microsoft.com/office/drawing/2014/chart" uri="{C3380CC4-5D6E-409C-BE32-E72D297353CC}">
              <c16:uniqueId val="{00000003-4AFE-4FD1-BAAC-43180273170C}"/>
            </c:ext>
          </c:extLst>
        </c:ser>
        <c:dLbls>
          <c:dLblPos val="outEnd"/>
          <c:showLegendKey val="0"/>
          <c:showVal val="1"/>
          <c:showCatName val="0"/>
          <c:showSerName val="0"/>
          <c:showPercent val="0"/>
          <c:showBubbleSize val="0"/>
        </c:dLbls>
        <c:gapWidth val="164"/>
        <c:overlap val="-22"/>
        <c:axId val="370537728"/>
        <c:axId val="370327368"/>
      </c:barChart>
      <c:catAx>
        <c:axId val="37053772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300" b="1" i="0" u="none" strike="noStrike" kern="1200" baseline="0">
                <a:solidFill>
                  <a:schemeClr val="bg1"/>
                </a:solidFill>
                <a:latin typeface="+mn-lt"/>
                <a:ea typeface="+mn-ea"/>
                <a:cs typeface="+mn-cs"/>
              </a:defRPr>
            </a:pPr>
            <a:endParaRPr lang="en-US"/>
          </a:p>
        </c:txPr>
        <c:crossAx val="370327368"/>
        <c:crosses val="autoZero"/>
        <c:auto val="1"/>
        <c:lblAlgn val="ctr"/>
        <c:lblOffset val="100"/>
        <c:noMultiLvlLbl val="0"/>
      </c:catAx>
      <c:valAx>
        <c:axId val="370327368"/>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370537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6DDFF-8904-4D60-A257-7B4D5446847B}" type="datetimeFigureOut">
              <a:rPr lang="en-US" smtClean="0"/>
              <a:t>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A0286-740B-4EAE-A7AD-DB72C26DFF68}" type="slidenum">
              <a:rPr lang="en-US" smtClean="0"/>
              <a:t>‹N°›</a:t>
            </a:fld>
            <a:endParaRPr lang="en-US"/>
          </a:p>
        </p:txBody>
      </p:sp>
    </p:spTree>
    <p:extLst>
      <p:ext uri="{BB962C8B-B14F-4D97-AF65-F5344CB8AC3E}">
        <p14:creationId xmlns:p14="http://schemas.microsoft.com/office/powerpoint/2010/main" val="82640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nneslions.com/"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instagram.com/macma.ong/" TargetMode="External"/><Relationship Id="rId5" Type="http://schemas.openxmlformats.org/officeDocument/2006/relationships/hyperlink" Target="https://www.facebook.com/MacmaOficial/" TargetMode="External"/><Relationship Id="rId4" Type="http://schemas.openxmlformats.org/officeDocument/2006/relationships/hyperlink" Target="https://www.youtube.com/channel/UC2sNd3ZMhebCNmHeGD-6Fuw"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dweek.com/creativity/graham-the-human-redesigned-to-survive-car-crashes-wins-best-of-show-at-new-york-festival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2</a:t>
            </a:fld>
            <a:endParaRPr lang="en-US"/>
          </a:p>
        </p:txBody>
      </p:sp>
    </p:spTree>
    <p:extLst>
      <p:ext uri="{BB962C8B-B14F-4D97-AF65-F5344CB8AC3E}">
        <p14:creationId xmlns:p14="http://schemas.microsoft.com/office/powerpoint/2010/main" val="89135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3</a:t>
            </a:fld>
            <a:endParaRPr lang="en-US"/>
          </a:p>
        </p:txBody>
      </p:sp>
    </p:spTree>
    <p:extLst>
      <p:ext uri="{BB962C8B-B14F-4D97-AF65-F5344CB8AC3E}">
        <p14:creationId xmlns:p14="http://schemas.microsoft.com/office/powerpoint/2010/main" val="404022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C4D involves understanding people, their beliefs and values, the social and cultural norms that shape their lives. It involves engaging communities and listening to adults and children as they identify problems, propose solutions and act upon them. </a:t>
            </a:r>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4</a:t>
            </a:fld>
            <a:endParaRPr lang="en-US"/>
          </a:p>
        </p:txBody>
      </p:sp>
    </p:spTree>
    <p:extLst>
      <p:ext uri="{BB962C8B-B14F-4D97-AF65-F5344CB8AC3E}">
        <p14:creationId xmlns:p14="http://schemas.microsoft.com/office/powerpoint/2010/main" val="21043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5</a:t>
            </a:fld>
            <a:endParaRPr lang="en-US"/>
          </a:p>
        </p:txBody>
      </p:sp>
    </p:spTree>
    <p:extLst>
      <p:ext uri="{BB962C8B-B14F-4D97-AF65-F5344CB8AC3E}">
        <p14:creationId xmlns:p14="http://schemas.microsoft.com/office/powerpoint/2010/main" val="324159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always</a:t>
            </a:r>
            <a:r>
              <a:rPr lang="en-GB" baseline="0" dirty="0"/>
              <a:t> important to address barriers to behaviour change. People think it is extremely difficult to quite smoking. This ad directly addresses that barrier by amplifying </a:t>
            </a:r>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16</a:t>
            </a:fld>
            <a:endParaRPr lang="en-US"/>
          </a:p>
        </p:txBody>
      </p:sp>
    </p:spTree>
    <p:extLst>
      <p:ext uri="{BB962C8B-B14F-4D97-AF65-F5344CB8AC3E}">
        <p14:creationId xmlns:p14="http://schemas.microsoft.com/office/powerpoint/2010/main" val="313704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always</a:t>
            </a:r>
            <a:r>
              <a:rPr lang="en-GB" baseline="0" dirty="0"/>
              <a:t> important to address barriers to behaviour change. People think it is extremely difficult to quite smoking. This ad directly addresses that barrier by amplifying </a:t>
            </a:r>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17</a:t>
            </a:fld>
            <a:endParaRPr lang="en-US"/>
          </a:p>
        </p:txBody>
      </p:sp>
    </p:spTree>
    <p:extLst>
      <p:ext uri="{BB962C8B-B14F-4D97-AF65-F5344CB8AC3E}">
        <p14:creationId xmlns:p14="http://schemas.microsoft.com/office/powerpoint/2010/main" val="1260507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campaign won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mobile gold award at the 2016 </a:t>
            </a:r>
            <a:r>
              <a:rPr lang="en-US" sz="1200" b="0" i="0" u="none" strike="noStrike" kern="1200" dirty="0">
                <a:solidFill>
                  <a:schemeClr val="tx1"/>
                </a:solidFill>
                <a:effectLst/>
                <a:latin typeface="+mn-lt"/>
                <a:ea typeface="+mn-ea"/>
                <a:cs typeface="+mn-cs"/>
                <a:hlinkClick r:id="rId3"/>
              </a:rPr>
              <a:t>Cannes Lions International Festival of Creativity</a:t>
            </a:r>
            <a:r>
              <a:rPr lang="en-US" sz="1200" b="0" i="0" kern="1200" dirty="0">
                <a:solidFill>
                  <a:schemeClr val="tx1"/>
                </a:solidFill>
                <a:effectLst/>
                <a:latin typeface="+mn-lt"/>
                <a:ea typeface="+mn-ea"/>
                <a:cs typeface="+mn-cs"/>
              </a:rPr>
              <a:t>, for its innovative campaign to help women learn how to examine themselves for breast cancer. MACMA wanted to create tutorials that showed real breasts and how to check yourself for cancer, and post them on their </a:t>
            </a:r>
            <a:r>
              <a:rPr lang="en-US" sz="1200" b="0" i="0" u="none" strike="noStrike" kern="1200" dirty="0" err="1">
                <a:solidFill>
                  <a:schemeClr val="tx1"/>
                </a:solidFill>
                <a:effectLst/>
                <a:latin typeface="+mn-lt"/>
                <a:ea typeface="+mn-ea"/>
                <a:cs typeface="+mn-cs"/>
                <a:hlinkClick r:id="rId4"/>
              </a:rPr>
              <a:t>Youtube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Facebook</a:t>
            </a:r>
            <a:r>
              <a:rPr lang="en-US" sz="1200" b="0" i="0" kern="1200" dirty="0">
                <a:solidFill>
                  <a:schemeClr val="tx1"/>
                </a:solidFill>
                <a:effectLst/>
                <a:latin typeface="+mn-lt"/>
                <a:ea typeface="+mn-ea"/>
                <a:cs typeface="+mn-cs"/>
              </a:rPr>
              <a:t>, and</a:t>
            </a:r>
            <a:r>
              <a:rPr lang="en-US" sz="1200" b="0" i="0" u="none" strike="noStrike" kern="1200" dirty="0">
                <a:solidFill>
                  <a:schemeClr val="tx1"/>
                </a:solidFill>
                <a:effectLst/>
                <a:latin typeface="+mn-lt"/>
                <a:ea typeface="+mn-ea"/>
                <a:cs typeface="+mn-cs"/>
                <a:hlinkClick r:id="rId6"/>
              </a:rPr>
              <a:t> Instagram</a:t>
            </a:r>
            <a:r>
              <a:rPr lang="en-US" sz="1200" b="0" i="0" kern="1200" dirty="0">
                <a:solidFill>
                  <a:schemeClr val="tx1"/>
                </a:solidFill>
                <a:effectLst/>
                <a:latin typeface="+mn-lt"/>
                <a:ea typeface="+mn-ea"/>
                <a:cs typeface="+mn-cs"/>
              </a:rPr>
              <a:t> pages. Yet, such social media sites have strict rules against nudity. They do not allow female nipples to be shown on their sites unless they have mastectomy scars. Yet, these sites do permit men’s nipples to be shown. MACMA decided to take a stance on this double standard while also promoting self breast examinations by using man boobs instead of female boobs.</a:t>
            </a:r>
          </a:p>
          <a:p>
            <a:r>
              <a:rPr lang="en-US" sz="1200" b="0" i="0" kern="1200" dirty="0">
                <a:solidFill>
                  <a:schemeClr val="tx1"/>
                </a:solidFill>
                <a:effectLst/>
                <a:latin typeface="+mn-lt"/>
                <a:ea typeface="+mn-ea"/>
                <a:cs typeface="+mn-cs"/>
              </a:rPr>
              <a:t>The video teaches people how to examine their breasts for cancer, promotes awareness that men can get breast cancer too, and challenges the double standard of censorship laws on social media platforms.</a:t>
            </a:r>
          </a:p>
          <a:p>
            <a:r>
              <a:rPr lang="en-US" sz="1200" b="0" i="0" kern="1200" dirty="0">
                <a:solidFill>
                  <a:schemeClr val="tx1"/>
                </a:solidFill>
                <a:effectLst/>
                <a:latin typeface="+mn-lt"/>
                <a:ea typeface="+mn-ea"/>
                <a:cs typeface="+mn-cs"/>
              </a:rPr>
              <a:t>The campaign accrued 48 million views in its first week and gained coverage, not only in Argentina, but in every continent with 193 million total impressions. MACMA’s social media followers increased by 20,000 people and their tutorials were shared over 700,000 times.</a:t>
            </a:r>
          </a:p>
          <a:p>
            <a:r>
              <a:rPr lang="en-US" sz="1200" b="0" i="0" kern="1200" dirty="0">
                <a:solidFill>
                  <a:schemeClr val="tx1"/>
                </a:solidFill>
                <a:effectLst/>
                <a:latin typeface="+mn-lt"/>
                <a:ea typeface="+mn-ea"/>
                <a:cs typeface="+mn-cs"/>
              </a:rPr>
              <a:t>Social media’s censorship rules almost helped MACMA’s campaign become so viral because of the taboo nature of examining a man’s breast instead of a woman’s. #ManBoobs4Boobs helped attract doctors, patients, volunteers and benefactors to support MACMA in their goal to promote methods of early breast cancer detection.</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BA0286-740B-4EAE-A7AD-DB72C26DFF68}" type="slidenum">
              <a:rPr lang="en-US" smtClean="0"/>
              <a:t>19</a:t>
            </a:fld>
            <a:endParaRPr lang="en-US"/>
          </a:p>
        </p:txBody>
      </p:sp>
    </p:spTree>
    <p:extLst>
      <p:ext uri="{BB962C8B-B14F-4D97-AF65-F5344CB8AC3E}">
        <p14:creationId xmlns:p14="http://schemas.microsoft.com/office/powerpoint/2010/main" val="1863798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Clemenger BBDO Melbourne has won the first Grand Prix of this year’s Cannes Lions for </a:t>
            </a:r>
            <a:r>
              <a:rPr lang="en-US" sz="1200" b="0" i="0" u="none" strike="noStrike" kern="1200" dirty="0">
                <a:solidFill>
                  <a:schemeClr val="tx1"/>
                </a:solidFill>
                <a:effectLst/>
                <a:latin typeface="+mn-lt"/>
                <a:ea typeface="+mn-ea"/>
                <a:cs typeface="+mn-cs"/>
                <a:hlinkClick r:id="rId3"/>
              </a:rPr>
              <a:t>“Meet Graham,”</a:t>
            </a:r>
            <a:r>
              <a:rPr lang="en-US" sz="1200" b="0" i="0" kern="1200" dirty="0">
                <a:solidFill>
                  <a:schemeClr val="tx1"/>
                </a:solidFill>
                <a:effectLst/>
                <a:latin typeface="+mn-lt"/>
                <a:ea typeface="+mn-ea"/>
                <a:cs typeface="+mn-cs"/>
              </a:rPr>
              <a:t> the road safety campaign that imagined what humans would look like if our bodies evolved to withstand car-crash forces.</a:t>
            </a:r>
          </a:p>
          <a:p>
            <a:r>
              <a:rPr lang="en-US" sz="1200" b="0" i="0" kern="1200" dirty="0">
                <a:solidFill>
                  <a:schemeClr val="tx1"/>
                </a:solidFill>
                <a:effectLst/>
                <a:latin typeface="+mn-lt"/>
                <a:ea typeface="+mn-ea"/>
                <a:cs typeface="+mn-cs"/>
              </a:rPr>
              <a:t>The campaign won the Grand Prix on Saturday night in the Health &amp; Wellness category of the Lions Health festival. It also won a gold Lion, three silvers and a bronze.</a:t>
            </a:r>
          </a:p>
          <a:p>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20</a:t>
            </a:fld>
            <a:endParaRPr lang="en-US"/>
          </a:p>
        </p:txBody>
      </p:sp>
    </p:spTree>
    <p:extLst>
      <p:ext uri="{BB962C8B-B14F-4D97-AF65-F5344CB8AC3E}">
        <p14:creationId xmlns:p14="http://schemas.microsoft.com/office/powerpoint/2010/main" val="241699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always</a:t>
            </a:r>
            <a:r>
              <a:rPr lang="en-GB" baseline="0" dirty="0"/>
              <a:t> important to address barriers to behaviour change. People think it is extremely difficult to quite smoking. This ad directly addresses that barrier by amplifying </a:t>
            </a:r>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21</a:t>
            </a:fld>
            <a:endParaRPr lang="en-US"/>
          </a:p>
        </p:txBody>
      </p:sp>
    </p:spTree>
    <p:extLst>
      <p:ext uri="{BB962C8B-B14F-4D97-AF65-F5344CB8AC3E}">
        <p14:creationId xmlns:p14="http://schemas.microsoft.com/office/powerpoint/2010/main" val="2207314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2/9/2020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2/9/2020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2/9/2020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ideo" Target="https://www.youtube.com/embed/XwMITfK8vhc"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626" y="2294627"/>
            <a:ext cx="11471565" cy="1604514"/>
          </a:xfrm>
        </p:spPr>
        <p:txBody>
          <a:bodyPr>
            <a:normAutofit/>
          </a:bodyPr>
          <a:lstStyle/>
          <a:p>
            <a:r>
              <a:rPr lang="en-US" b="1" dirty="0"/>
              <a:t>Communication for development:</a:t>
            </a:r>
          </a:p>
        </p:txBody>
      </p:sp>
      <p:sp>
        <p:nvSpPr>
          <p:cNvPr id="3" name="Subtitle 2"/>
          <p:cNvSpPr>
            <a:spLocks noGrp="1"/>
          </p:cNvSpPr>
          <p:nvPr>
            <p:ph type="subTitle" idx="1"/>
          </p:nvPr>
        </p:nvSpPr>
        <p:spPr/>
        <p:txBody>
          <a:bodyPr>
            <a:normAutofit/>
          </a:bodyPr>
          <a:lstStyle/>
          <a:p>
            <a:r>
              <a:rPr lang="en-US" sz="4400" b="1" dirty="0"/>
              <a:t>changing </a:t>
            </a:r>
            <a:r>
              <a:rPr lang="en-GB" sz="4400" b="1" dirty="0"/>
              <a:t>behaviour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2783" y="5798556"/>
            <a:ext cx="1146654" cy="88235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7466" y="5798556"/>
            <a:ext cx="4649429" cy="731144"/>
          </a:xfrm>
          <a:prstGeom prst="rect">
            <a:avLst/>
          </a:prstGeom>
        </p:spPr>
      </p:pic>
    </p:spTree>
    <p:extLst>
      <p:ext uri="{BB962C8B-B14F-4D97-AF65-F5344CB8AC3E}">
        <p14:creationId xmlns:p14="http://schemas.microsoft.com/office/powerpoint/2010/main" val="107379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885"/>
            <a:ext cx="12021015" cy="1508760"/>
          </a:xfrm>
        </p:spPr>
        <p:txBody>
          <a:bodyPr>
            <a:normAutofit fontScale="90000"/>
          </a:bodyPr>
          <a:lstStyle/>
          <a:p>
            <a:pPr algn="ctr"/>
            <a:r>
              <a:rPr lang="en-US" b="1" dirty="0" err="1">
                <a:latin typeface="Arial" charset="0"/>
                <a:cs typeface="Arial" charset="0"/>
              </a:rPr>
              <a:t>Behaviour</a:t>
            </a:r>
            <a:r>
              <a:rPr lang="en-US" b="1" dirty="0">
                <a:latin typeface="Arial" charset="0"/>
                <a:cs typeface="Arial" charset="0"/>
              </a:rPr>
              <a:t> change </a:t>
            </a:r>
            <a:r>
              <a:rPr lang="en-US" b="1" dirty="0" err="1">
                <a:latin typeface="Arial" charset="0"/>
                <a:cs typeface="Arial" charset="0"/>
              </a:rPr>
              <a:t>comms</a:t>
            </a:r>
            <a:r>
              <a:rPr lang="en-US" b="1" dirty="0">
                <a:latin typeface="Arial" charset="0"/>
                <a:cs typeface="Arial" charset="0"/>
              </a:rPr>
              <a:t> on Immunization: </a:t>
            </a:r>
            <a:r>
              <a:rPr lang="en-US" dirty="0">
                <a:latin typeface="Arial" charset="0"/>
                <a:cs typeface="Arial" charset="0"/>
              </a:rPr>
              <a:t>changing positive perception of vaccination among parents</a:t>
            </a:r>
          </a:p>
        </p:txBody>
      </p:sp>
      <p:graphicFrame>
        <p:nvGraphicFramePr>
          <p:cNvPr id="15" name="Chart 14"/>
          <p:cNvGraphicFramePr>
            <a:graphicFrameLocks/>
          </p:cNvGraphicFramePr>
          <p:nvPr>
            <p:extLst>
              <p:ext uri="{D42A27DB-BD31-4B8C-83A1-F6EECF244321}">
                <p14:modId xmlns:p14="http://schemas.microsoft.com/office/powerpoint/2010/main" val="1671988358"/>
              </p:ext>
            </p:extLst>
          </p:nvPr>
        </p:nvGraphicFramePr>
        <p:xfrm>
          <a:off x="591015" y="1789114"/>
          <a:ext cx="9924585" cy="5068886"/>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spTree>
    <p:extLst>
      <p:ext uri="{BB962C8B-B14F-4D97-AF65-F5344CB8AC3E}">
        <p14:creationId xmlns:p14="http://schemas.microsoft.com/office/powerpoint/2010/main" val="163297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normAutofit fontScale="90000"/>
          </a:bodyPr>
          <a:lstStyle/>
          <a:p>
            <a:pPr algn="ctr"/>
            <a:r>
              <a:rPr lang="en-US" b="1" dirty="0">
                <a:latin typeface="Arial" charset="0"/>
                <a:cs typeface="Arial" charset="0"/>
              </a:rPr>
              <a:t>Changing public narrative about immunization</a:t>
            </a:r>
            <a:endParaRPr lang="en-US" dirty="0"/>
          </a:p>
        </p:txBody>
      </p:sp>
      <p:pic>
        <p:nvPicPr>
          <p:cNvPr id="6" name="Picture 6" descr="Tyzhde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268" y="1916882"/>
            <a:ext cx="3033130" cy="45220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4648" y="6338611"/>
            <a:ext cx="1138370" cy="646331"/>
          </a:xfrm>
          <a:prstGeom prst="rect">
            <a:avLst/>
          </a:prstGeom>
          <a:noFill/>
        </p:spPr>
        <p:txBody>
          <a:bodyPr wrap="square" rtlCol="0">
            <a:spAutoFit/>
          </a:bodyPr>
          <a:lstStyle/>
          <a:p>
            <a:r>
              <a:rPr lang="en-GB" sz="3600" b="1" dirty="0"/>
              <a:t>2008</a:t>
            </a:r>
            <a:endParaRPr lang="en-US"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62663" y="1916882"/>
            <a:ext cx="3636905" cy="4538546"/>
          </a:xfrm>
          <a:prstGeom prst="rect">
            <a:avLst/>
          </a:prstGeom>
        </p:spPr>
      </p:pic>
      <p:sp>
        <p:nvSpPr>
          <p:cNvPr id="7" name="TextBox 6"/>
          <p:cNvSpPr txBox="1"/>
          <p:nvPr/>
        </p:nvSpPr>
        <p:spPr>
          <a:xfrm>
            <a:off x="7794702" y="2174488"/>
            <a:ext cx="4125952" cy="3970318"/>
          </a:xfrm>
          <a:prstGeom prst="rect">
            <a:avLst/>
          </a:prstGeom>
          <a:noFill/>
        </p:spPr>
        <p:txBody>
          <a:bodyPr wrap="square" rtlCol="0">
            <a:spAutoFit/>
          </a:bodyPr>
          <a:lstStyle/>
          <a:p>
            <a:r>
              <a:rPr lang="en-US" sz="2800" dirty="0"/>
              <a:t>Media outreach and loyalty building: </a:t>
            </a:r>
          </a:p>
          <a:p>
            <a:r>
              <a:rPr lang="en-US" sz="2800" dirty="0"/>
              <a:t>increased number of balanced media reporting about vaccination, changing focus from danger from vaccines to risks from infectious diseases</a:t>
            </a:r>
            <a:endParaRPr lang="uk-UA" sz="2800" dirty="0"/>
          </a:p>
        </p:txBody>
      </p:sp>
      <p:sp>
        <p:nvSpPr>
          <p:cNvPr id="9" name="TextBox 8"/>
          <p:cNvSpPr txBox="1"/>
          <p:nvPr/>
        </p:nvSpPr>
        <p:spPr>
          <a:xfrm>
            <a:off x="4918123" y="6338610"/>
            <a:ext cx="1125983" cy="646331"/>
          </a:xfrm>
          <a:prstGeom prst="rect">
            <a:avLst/>
          </a:prstGeom>
          <a:noFill/>
        </p:spPr>
        <p:txBody>
          <a:bodyPr wrap="square" rtlCol="0">
            <a:spAutoFit/>
          </a:bodyPr>
          <a:lstStyle/>
          <a:p>
            <a:r>
              <a:rPr lang="en-GB" sz="3600" b="1" dirty="0"/>
              <a:t>2016</a:t>
            </a:r>
            <a:endParaRPr lang="en-US" sz="28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spTree>
    <p:extLst>
      <p:ext uri="{BB962C8B-B14F-4D97-AF65-F5344CB8AC3E}">
        <p14:creationId xmlns:p14="http://schemas.microsoft.com/office/powerpoint/2010/main" val="19212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276885"/>
            <a:ext cx="11454849" cy="1508760"/>
          </a:xfrm>
        </p:spPr>
        <p:txBody>
          <a:bodyPr>
            <a:normAutofit fontScale="90000"/>
          </a:bodyPr>
          <a:lstStyle/>
          <a:p>
            <a:pPr algn="ctr"/>
            <a:r>
              <a:rPr lang="en-US" b="1" dirty="0">
                <a:latin typeface="Arial" charset="0"/>
                <a:cs typeface="Arial" charset="0"/>
              </a:rPr>
              <a:t>Main barriers towards vaccination among parents who refuse (research data)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l="33922"/>
          <a:stretch/>
        </p:blipFill>
        <p:spPr>
          <a:xfrm>
            <a:off x="7698839" y="2158099"/>
            <a:ext cx="4224361" cy="4470255"/>
          </a:xfrm>
          <a:prstGeom prst="rect">
            <a:avLst/>
          </a:prstGeom>
        </p:spPr>
      </p:pic>
      <p:sp>
        <p:nvSpPr>
          <p:cNvPr id="3" name="TextBox 2"/>
          <p:cNvSpPr txBox="1"/>
          <p:nvPr/>
        </p:nvSpPr>
        <p:spPr>
          <a:xfrm>
            <a:off x="122663" y="2158099"/>
            <a:ext cx="7192537" cy="4431983"/>
          </a:xfrm>
          <a:prstGeom prst="rect">
            <a:avLst/>
          </a:prstGeom>
          <a:noFill/>
        </p:spPr>
        <p:txBody>
          <a:bodyPr wrap="square" rtlCol="0">
            <a:spAutoFit/>
          </a:bodyPr>
          <a:lstStyle/>
          <a:p>
            <a:pPr marL="285750" indent="-285750">
              <a:buFont typeface="Wingdings" panose="05000000000000000000" pitchFamily="2" charset="2"/>
              <a:buChar char="ü"/>
            </a:pPr>
            <a:r>
              <a:rPr lang="en-US" sz="2400" b="1" dirty="0">
                <a:latin typeface="Calibri" panose="020F0502020204030204" pitchFamily="34" charset="0"/>
                <a:ea typeface="Calibri" panose="020F0502020204030204" pitchFamily="34" charset="0"/>
                <a:cs typeface="Times New Roman" panose="02020603050405020304" pitchFamily="18" charset="0"/>
              </a:rPr>
              <a:t>Low level of knowledge about how vaccines work, about vaccine preventable diseases and its consequences </a:t>
            </a:r>
            <a:endParaRPr lang="uk-UA" sz="24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US" sz="2400" b="1" dirty="0">
                <a:latin typeface="Calibri" panose="020F0502020204030204" pitchFamily="34" charset="0"/>
                <a:ea typeface="Calibri" panose="020F0502020204030204" pitchFamily="34" charset="0"/>
                <a:cs typeface="Times New Roman" panose="02020603050405020304" pitchFamily="18" charset="0"/>
              </a:rPr>
              <a:t>Low level of trust to efficacy and safety of vaccines, stereotypes about vaccine producers </a:t>
            </a:r>
            <a:endParaRPr lang="uk-UA" sz="24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US" sz="2400" b="1" dirty="0">
                <a:latin typeface="Calibri" panose="020F0502020204030204" pitchFamily="34" charset="0"/>
                <a:ea typeface="Calibri" panose="020F0502020204030204" pitchFamily="34" charset="0"/>
                <a:cs typeface="Times New Roman" panose="02020603050405020304" pitchFamily="18" charset="0"/>
              </a:rPr>
              <a:t>General distrust towards health system in Ukraine </a:t>
            </a:r>
          </a:p>
          <a:p>
            <a:pPr marL="285750" indent="-285750">
              <a:buFont typeface="Wingdings" panose="05000000000000000000" pitchFamily="2" charset="2"/>
              <a:buChar char="ü"/>
            </a:pPr>
            <a:r>
              <a:rPr lang="en-US" sz="2400" b="1" dirty="0">
                <a:latin typeface="Calibri" panose="020F0502020204030204" pitchFamily="34" charset="0"/>
                <a:ea typeface="Calibri" panose="020F0502020204030204" pitchFamily="34" charset="0"/>
                <a:cs typeface="Times New Roman" panose="02020603050405020304" pitchFamily="18" charset="0"/>
              </a:rPr>
              <a:t>Deficit of proactive positive communication about vaccines benefit from medical workers </a:t>
            </a:r>
            <a:endParaRPr lang="en-US" sz="2400" b="1" u="sng"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US" sz="2400" b="1" dirty="0">
                <a:latin typeface="Calibri" panose="020F0502020204030204" pitchFamily="34" charset="0"/>
                <a:ea typeface="Calibri" panose="020F0502020204030204" pitchFamily="34" charset="0"/>
                <a:cs typeface="Times New Roman" panose="02020603050405020304" pitchFamily="18" charset="0"/>
              </a:rPr>
              <a:t>Necessity to sign consent form before each vaccination without adequate counselling about possible reactions </a:t>
            </a:r>
          </a:p>
          <a:p>
            <a:endParaRPr lang="en-US" dirty="0"/>
          </a:p>
        </p:txBody>
      </p:sp>
    </p:spTree>
    <p:extLst>
      <p:ext uri="{BB962C8B-B14F-4D97-AF65-F5344CB8AC3E}">
        <p14:creationId xmlns:p14="http://schemas.microsoft.com/office/powerpoint/2010/main" val="208885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normAutofit/>
          </a:bodyPr>
          <a:lstStyle/>
          <a:p>
            <a:pPr algn="ctr"/>
            <a:r>
              <a:rPr lang="en-US" b="1" dirty="0">
                <a:latin typeface="Arial" charset="0"/>
                <a:cs typeface="Arial" charset="0"/>
              </a:rPr>
              <a:t>Decreasing barriers towards vaccination</a:t>
            </a:r>
          </a:p>
        </p:txBody>
      </p:sp>
      <p:sp>
        <p:nvSpPr>
          <p:cNvPr id="7" name="TextBox 6"/>
          <p:cNvSpPr txBox="1"/>
          <p:nvPr/>
        </p:nvSpPr>
        <p:spPr>
          <a:xfrm>
            <a:off x="7748044" y="2007220"/>
            <a:ext cx="4125952" cy="4522905"/>
          </a:xfrm>
          <a:prstGeom prst="rect">
            <a:avLst/>
          </a:prstGeom>
          <a:noFill/>
        </p:spPr>
        <p:txBody>
          <a:bodyPr wrap="square" rtlCol="0">
            <a:spAutoFit/>
          </a:bodyPr>
          <a:lstStyle/>
          <a:p>
            <a:pPr>
              <a:lnSpc>
                <a:spcPct val="115000"/>
              </a:lnSpc>
            </a:pPr>
            <a:r>
              <a:rPr lang="en-US" sz="2800" dirty="0">
                <a:latin typeface="Calibri" panose="020F0502020204030204" pitchFamily="34" charset="0"/>
                <a:ea typeface="Calibri" panose="020F0502020204030204" pitchFamily="34" charset="0"/>
                <a:cs typeface="Times New Roman" panose="02020603050405020304" pitchFamily="18" charset="0"/>
              </a:rPr>
              <a:t>Multi-media communication during 2009-2016 resulted in: </a:t>
            </a:r>
          </a:p>
          <a:p>
            <a:pPr marR="0" lvl="0">
              <a:lnSpc>
                <a:spcPct val="115000"/>
              </a:lnSpc>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Reduction of the fear of complications 67% 2014 to 38% in 2016 among parents who refused from vaccination </a:t>
            </a:r>
            <a:r>
              <a:rPr lang="en-US" sz="1400" dirty="0">
                <a:latin typeface="Calibri" panose="020F0502020204030204" pitchFamily="34" charset="0"/>
                <a:ea typeface="Calibri" panose="020F0502020204030204" pitchFamily="34" charset="0"/>
                <a:cs typeface="Times New Roman" panose="02020603050405020304" pitchFamily="18" charset="0"/>
              </a:rPr>
              <a:t>(during polio campaign)</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2">
            <a:extLst>
              <a:ext uri="{28A0092B-C50C-407E-A947-70E740481C1C}">
                <a14:useLocalDpi xmlns:a14="http://schemas.microsoft.com/office/drawing/2010/main"/>
              </a:ext>
            </a:extLst>
          </a:blip>
          <a:srcRect/>
          <a:stretch>
            <a:fillRect/>
          </a:stretch>
        </p:blipFill>
        <p:spPr bwMode="auto">
          <a:xfrm>
            <a:off x="156117" y="2007220"/>
            <a:ext cx="3189249" cy="4650058"/>
          </a:xfrm>
          <a:prstGeom prst="rect">
            <a:avLst/>
          </a:prstGeom>
          <a:noFill/>
          <a:ln>
            <a:noFill/>
          </a:ln>
        </p:spPr>
      </p:pic>
      <p:pic>
        <p:nvPicPr>
          <p:cNvPr id="11" name="Picture 10"/>
          <p:cNvPicPr/>
          <p:nvPr/>
        </p:nvPicPr>
        <p:blipFill>
          <a:blip r:embed="rId3">
            <a:extLst>
              <a:ext uri="{28A0092B-C50C-407E-A947-70E740481C1C}">
                <a14:useLocalDpi xmlns:a14="http://schemas.microsoft.com/office/drawing/2010/main"/>
              </a:ext>
            </a:extLst>
          </a:blip>
          <a:srcRect/>
          <a:stretch>
            <a:fillRect/>
          </a:stretch>
        </p:blipFill>
        <p:spPr bwMode="auto">
          <a:xfrm>
            <a:off x="3691054" y="2007221"/>
            <a:ext cx="3579541" cy="4650057"/>
          </a:xfrm>
          <a:prstGeom prst="rect">
            <a:avLst/>
          </a:prstGeom>
          <a:noFill/>
          <a:ln>
            <a:noFill/>
          </a:ln>
        </p:spPr>
      </p:pic>
    </p:spTree>
    <p:extLst>
      <p:ext uri="{BB962C8B-B14F-4D97-AF65-F5344CB8AC3E}">
        <p14:creationId xmlns:p14="http://schemas.microsoft.com/office/powerpoint/2010/main" val="65236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normAutofit/>
          </a:bodyPr>
          <a:lstStyle/>
          <a:p>
            <a:pPr algn="ctr"/>
            <a:r>
              <a:rPr lang="en-US" b="1" dirty="0">
                <a:latin typeface="Arial" charset="0"/>
                <a:cs typeface="Arial" charset="0"/>
              </a:rPr>
              <a:t>Decreasing barriers towards vaccination</a:t>
            </a:r>
            <a:r>
              <a:rPr lang="ru-RU" b="1" dirty="0">
                <a:latin typeface="Arial" charset="0"/>
                <a:cs typeface="Arial" charset="0"/>
              </a:rPr>
              <a:t> (2)</a:t>
            </a:r>
            <a:endParaRPr lang="en-US" b="1" dirty="0">
              <a:latin typeface="Arial" charset="0"/>
              <a:cs typeface="Arial" charset="0"/>
            </a:endParaRPr>
          </a:p>
        </p:txBody>
      </p:sp>
      <p:pic>
        <p:nvPicPr>
          <p:cNvPr id="6" name="Picture 5" descr="H:\Anna\C4D\Health\Immunization\2015\Immunization Week 2015\vaccination5.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189570" y="2158099"/>
            <a:ext cx="5954752" cy="3975073"/>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6501160" y="2163337"/>
            <a:ext cx="5386039" cy="3969835"/>
          </a:xfrm>
          <a:prstGeom prst="rect">
            <a:avLst/>
          </a:prstGeom>
          <a:noFill/>
          <a:ln>
            <a:noFill/>
          </a:ln>
        </p:spPr>
      </p:pic>
    </p:spTree>
    <p:extLst>
      <p:ext uri="{BB962C8B-B14F-4D97-AF65-F5344CB8AC3E}">
        <p14:creationId xmlns:p14="http://schemas.microsoft.com/office/powerpoint/2010/main" val="128356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69" y="276885"/>
            <a:ext cx="11842594" cy="1508760"/>
          </a:xfrm>
        </p:spPr>
        <p:txBody>
          <a:bodyPr>
            <a:normAutofit/>
          </a:bodyPr>
          <a:lstStyle/>
          <a:p>
            <a:pPr algn="ctr"/>
            <a:r>
              <a:rPr lang="en-GB" b="1" dirty="0">
                <a:latin typeface="Arial" charset="0"/>
                <a:cs typeface="Arial" charset="0"/>
              </a:rPr>
              <a:t>Capacity building &amp; communication with medical community</a:t>
            </a:r>
            <a:endParaRPr lang="en-US" b="1" dirty="0">
              <a:latin typeface="Arial" charset="0"/>
              <a:cs typeface="Arial" charset="0"/>
            </a:endParaRPr>
          </a:p>
        </p:txBody>
      </p:sp>
      <p:sp>
        <p:nvSpPr>
          <p:cNvPr id="3" name="TextBox 2"/>
          <p:cNvSpPr txBox="1"/>
          <p:nvPr/>
        </p:nvSpPr>
        <p:spPr>
          <a:xfrm>
            <a:off x="167269" y="1906858"/>
            <a:ext cx="11675326" cy="5189113"/>
          </a:xfrm>
          <a:prstGeom prst="rect">
            <a:avLst/>
          </a:prstGeom>
          <a:noFill/>
        </p:spPr>
        <p:txBody>
          <a:bodyPr wrap="square" rtlCol="0">
            <a:spAutoFit/>
          </a:bodyPr>
          <a:lstStyle/>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Strategic communication among over 50 health managers in 4 regions (Zhytomyr, Iv-Fr, Odesa, </a:t>
            </a:r>
            <a:r>
              <a:rPr lang="en-US" sz="2400" dirty="0" err="1">
                <a:latin typeface="Calibri" panose="020F0502020204030204" pitchFamily="34" charset="0"/>
                <a:ea typeface="Calibri" panose="020F0502020204030204" pitchFamily="34" charset="0"/>
                <a:cs typeface="Times New Roman" panose="02020603050405020304" pitchFamily="18" charset="0"/>
              </a:rPr>
              <a:t>Lviv</a:t>
            </a:r>
            <a:r>
              <a:rPr lang="en-US" sz="2400" dirty="0">
                <a:latin typeface="Calibri" panose="020F0502020204030204" pitchFamily="34" charset="0"/>
                <a:ea typeface="Calibri" panose="020F0502020204030204" pitchFamily="34" charset="0"/>
                <a:cs typeface="Times New Roman" panose="02020603050405020304" pitchFamily="18" charset="0"/>
              </a:rPr>
              <a:t>), over 10 local </a:t>
            </a:r>
            <a:r>
              <a:rPr lang="en-US" sz="2400" dirty="0" err="1">
                <a:latin typeface="Calibri" panose="020F0502020204030204" pitchFamily="34" charset="0"/>
                <a:ea typeface="Calibri" panose="020F0502020204030204" pitchFamily="34" charset="0"/>
                <a:cs typeface="Times New Roman" panose="02020603050405020304" pitchFamily="18" charset="0"/>
              </a:rPr>
              <a:t>comms</a:t>
            </a:r>
            <a:r>
              <a:rPr lang="en-US" sz="2400" dirty="0">
                <a:latin typeface="Calibri" panose="020F0502020204030204" pitchFamily="34" charset="0"/>
                <a:ea typeface="Calibri" panose="020F0502020204030204" pitchFamily="34" charset="0"/>
                <a:cs typeface="Times New Roman" panose="02020603050405020304" pitchFamily="18" charset="0"/>
              </a:rPr>
              <a:t> strategies developed, partially implemented.</a:t>
            </a:r>
          </a:p>
          <a:p>
            <a:pPr>
              <a:lnSpc>
                <a:spcPct val="115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Media, messaging and crisis </a:t>
            </a:r>
            <a:r>
              <a:rPr lang="en-US" sz="2400" dirty="0" err="1">
                <a:latin typeface="Calibri" panose="020F0502020204030204" pitchFamily="34" charset="0"/>
                <a:ea typeface="Calibri" panose="020F0502020204030204" pitchFamily="34" charset="0"/>
                <a:cs typeface="Times New Roman" panose="02020603050405020304" pitchFamily="18" charset="0"/>
              </a:rPr>
              <a:t>comms</a:t>
            </a:r>
            <a:r>
              <a:rPr lang="en-US" sz="2400" dirty="0">
                <a:latin typeface="Calibri" panose="020F0502020204030204" pitchFamily="34" charset="0"/>
                <a:ea typeface="Calibri" panose="020F0502020204030204" pitchFamily="34" charset="0"/>
                <a:cs typeface="Times New Roman" panose="02020603050405020304" pitchFamily="18" charset="0"/>
              </a:rPr>
              <a:t> skills – all MOH top managers 2010-2017</a:t>
            </a:r>
          </a:p>
          <a:p>
            <a:pPr>
              <a:lnSpc>
                <a:spcPct val="115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Effective counselling on immunization &amp; antenatal care- over 8,000 health workers in over 12 regions (oblast, rayon, primary level). Local trainers teams – over 200 health workers.</a:t>
            </a:r>
          </a:p>
          <a:p>
            <a:pPr>
              <a:lnSpc>
                <a:spcPct val="115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Series of National Workshops on Health Reform Communication – all regional health managers.</a:t>
            </a: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Summer School, Winter School – health management, public health, health </a:t>
            </a:r>
            <a:r>
              <a:rPr lang="en-US" sz="2400" dirty="0" err="1">
                <a:latin typeface="Calibri" panose="020F0502020204030204" pitchFamily="34" charset="0"/>
                <a:ea typeface="Calibri" panose="020F0502020204030204" pitchFamily="34" charset="0"/>
                <a:cs typeface="Times New Roman" panose="02020603050405020304" pitchFamily="18" charset="0"/>
              </a:rPr>
              <a:t>comm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spTree>
    <p:extLst>
      <p:ext uri="{BB962C8B-B14F-4D97-AF65-F5344CB8AC3E}">
        <p14:creationId xmlns:p14="http://schemas.microsoft.com/office/powerpoint/2010/main" val="2094523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normAutofit fontScale="90000"/>
          </a:bodyPr>
          <a:lstStyle/>
          <a:p>
            <a:pPr algn="ctr"/>
            <a:r>
              <a:rPr lang="en-GB" b="1" dirty="0">
                <a:latin typeface="Arial" charset="0"/>
                <a:cs typeface="Arial" charset="0"/>
              </a:rPr>
              <a:t>Outbreaks communication response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sp>
        <p:nvSpPr>
          <p:cNvPr id="3" name="Rectangle 2"/>
          <p:cNvSpPr/>
          <p:nvPr/>
        </p:nvSpPr>
        <p:spPr>
          <a:xfrm>
            <a:off x="6094958" y="2321990"/>
            <a:ext cx="6162907" cy="4023281"/>
          </a:xfrm>
          <a:prstGeom prst="rect">
            <a:avLst/>
          </a:prstGeom>
        </p:spPr>
        <p:txBody>
          <a:bodyPr wrap="square">
            <a:spAutoFit/>
          </a:bodyPr>
          <a:lstStyle/>
          <a:p>
            <a:pPr>
              <a:lnSpc>
                <a:spcPct val="115000"/>
              </a:lnSpc>
            </a:pPr>
            <a:r>
              <a:rPr lang="en-US" sz="3200" dirty="0">
                <a:latin typeface="Calibri" panose="020F0502020204030204" pitchFamily="34" charset="0"/>
                <a:ea typeface="Calibri" panose="020F0502020204030204" pitchFamily="34" charset="0"/>
                <a:cs typeface="Times New Roman" panose="02020603050405020304" pitchFamily="18" charset="0"/>
              </a:rPr>
              <a:t>Simple Things Save Life: communication on </a:t>
            </a:r>
            <a:r>
              <a:rPr lang="en-US" sz="3200" b="1" dirty="0">
                <a:latin typeface="Calibri" panose="020F0502020204030204" pitchFamily="34" charset="0"/>
                <a:ea typeface="Calibri" panose="020F0502020204030204" pitchFamily="34" charset="0"/>
                <a:cs typeface="Times New Roman" panose="02020603050405020304" pitchFamily="18" charset="0"/>
              </a:rPr>
              <a:t>H1N1 pandemic </a:t>
            </a:r>
            <a:r>
              <a:rPr lang="en-US" sz="3200" dirty="0">
                <a:latin typeface="Calibri" panose="020F0502020204030204" pitchFamily="34" charset="0"/>
                <a:ea typeface="Calibri" panose="020F0502020204030204" pitchFamily="34" charset="0"/>
                <a:cs typeface="Times New Roman" panose="02020603050405020304" pitchFamily="18" charset="0"/>
              </a:rPr>
              <a:t>– the most viral health </a:t>
            </a:r>
            <a:r>
              <a:rPr lang="en-US" sz="3200" dirty="0" err="1">
                <a:latin typeface="Calibri" panose="020F0502020204030204" pitchFamily="34" charset="0"/>
                <a:ea typeface="Calibri" panose="020F0502020204030204" pitchFamily="34" charset="0"/>
                <a:cs typeface="Times New Roman" panose="02020603050405020304" pitchFamily="18" charset="0"/>
              </a:rPr>
              <a:t>comm</a:t>
            </a:r>
            <a:r>
              <a:rPr lang="en-US" sz="3200" dirty="0">
                <a:latin typeface="Calibri" panose="020F0502020204030204" pitchFamily="34" charset="0"/>
                <a:ea typeface="Calibri" panose="020F0502020204030204" pitchFamily="34" charset="0"/>
                <a:cs typeface="Times New Roman" panose="02020603050405020304" pitchFamily="18" charset="0"/>
              </a:rPr>
              <a:t> campaign in Ukraine.</a:t>
            </a:r>
          </a:p>
          <a:p>
            <a:pPr>
              <a:lnSpc>
                <a:spcPct val="115000"/>
              </a:lnSpc>
            </a:pPr>
            <a:r>
              <a:rPr lang="en-US" sz="3200" dirty="0">
                <a:latin typeface="Calibri" panose="020F0502020204030204" pitchFamily="34" charset="0"/>
                <a:ea typeface="Calibri" panose="020F0502020204030204" pitchFamily="34" charset="0"/>
                <a:cs typeface="Times New Roman" panose="02020603050405020304" pitchFamily="18" charset="0"/>
              </a:rPr>
              <a:t>Two month – reached over 60% people, 63% were motivated to follow recommendations.</a:t>
            </a:r>
            <a:endParaRPr lang="en-US" sz="3200" dirty="0"/>
          </a:p>
        </p:txBody>
      </p:sp>
      <p:grpSp>
        <p:nvGrpSpPr>
          <p:cNvPr id="7" name="Group 26"/>
          <p:cNvGrpSpPr>
            <a:grpSpLocks/>
          </p:cNvGrpSpPr>
          <p:nvPr/>
        </p:nvGrpSpPr>
        <p:grpSpPr bwMode="auto">
          <a:xfrm>
            <a:off x="245327" y="2321990"/>
            <a:ext cx="5753660" cy="4014439"/>
            <a:chOff x="2205" y="4649"/>
            <a:chExt cx="2042" cy="1043"/>
          </a:xfrm>
        </p:grpSpPr>
        <p:pic>
          <p:nvPicPr>
            <p:cNvPr id="8" name="Picture 27" descr="bi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05" y="4649"/>
              <a:ext cx="2042"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8"/>
            <p:cNvSpPr>
              <a:spLocks noChangeArrowheads="1"/>
            </p:cNvSpPr>
            <p:nvPr/>
          </p:nvSpPr>
          <p:spPr bwMode="auto">
            <a:xfrm rot="-5400000">
              <a:off x="2704" y="4150"/>
              <a:ext cx="1043" cy="20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a:solidFill>
                    <a:srgbClr val="808080"/>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3000">
                  <a:solidFill>
                    <a:srgbClr val="80808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3000">
                  <a:solidFill>
                    <a:srgbClr val="80808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3000">
                  <a:solidFill>
                    <a:srgbClr val="80808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3000">
                  <a:solidFill>
                    <a:srgbClr val="80808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eaLnBrk="0" fontAlgn="base" hangingPunct="0">
                <a:spcBef>
                  <a:spcPct val="0"/>
                </a:spcBef>
                <a:spcAft>
                  <a:spcPct val="0"/>
                </a:spcAft>
                <a:defRPr sz="3000">
                  <a:solidFill>
                    <a:srgbClr val="80808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eaLnBrk="0" fontAlgn="base" hangingPunct="0">
                <a:spcBef>
                  <a:spcPct val="0"/>
                </a:spcBef>
                <a:spcAft>
                  <a:spcPct val="0"/>
                </a:spcAft>
                <a:defRPr sz="3000">
                  <a:solidFill>
                    <a:srgbClr val="80808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eaLnBrk="0" fontAlgn="base" hangingPunct="0">
                <a:spcBef>
                  <a:spcPct val="0"/>
                </a:spcBef>
                <a:spcAft>
                  <a:spcPct val="0"/>
                </a:spcAft>
                <a:defRPr sz="3000">
                  <a:solidFill>
                    <a:srgbClr val="80808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eaLnBrk="0" fontAlgn="base" hangingPunct="0">
                <a:spcBef>
                  <a:spcPct val="0"/>
                </a:spcBef>
                <a:spcAft>
                  <a:spcPct val="0"/>
                </a:spcAft>
                <a:defRPr sz="3000">
                  <a:solidFill>
                    <a:srgbClr val="808080"/>
                  </a:solidFill>
                  <a:latin typeface="Arial" panose="020B0604020202020204" pitchFamily="34" charset="0"/>
                  <a:ea typeface="Arial Unicode MS" panose="020B0604020202020204" pitchFamily="34" charset="-128"/>
                  <a:cs typeface="Arial Unicode MS" panose="020B0604020202020204" pitchFamily="34" charset="-128"/>
                </a:defRPr>
              </a:lvl9pPr>
            </a:lstStyle>
            <a:p>
              <a:endParaRPr lang="en-US" altLang="en-US"/>
            </a:p>
          </p:txBody>
        </p:sp>
      </p:grpSp>
    </p:spTree>
    <p:extLst>
      <p:ext uri="{BB962C8B-B14F-4D97-AF65-F5344CB8AC3E}">
        <p14:creationId xmlns:p14="http://schemas.microsoft.com/office/powerpoint/2010/main" val="276404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normAutofit fontScale="90000"/>
          </a:bodyPr>
          <a:lstStyle/>
          <a:p>
            <a:pPr algn="ctr"/>
            <a:r>
              <a:rPr lang="en-GB" b="1" dirty="0">
                <a:latin typeface="Arial" charset="0"/>
                <a:cs typeface="Arial" charset="0"/>
              </a:rPr>
              <a:t>Outbreaks communication response (2)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sp>
        <p:nvSpPr>
          <p:cNvPr id="3" name="Rectangle 2"/>
          <p:cNvSpPr/>
          <p:nvPr/>
        </p:nvSpPr>
        <p:spPr>
          <a:xfrm>
            <a:off x="5102500" y="2044375"/>
            <a:ext cx="6162907" cy="4813625"/>
          </a:xfrm>
          <a:prstGeom prst="rect">
            <a:avLst/>
          </a:prstGeom>
        </p:spPr>
        <p:txBody>
          <a:bodyPr wrap="square">
            <a:spAutoFit/>
          </a:bodyPr>
          <a:lstStyle/>
          <a:p>
            <a:pPr>
              <a:lnSpc>
                <a:spcPct val="115000"/>
              </a:lnSpc>
            </a:pPr>
            <a:r>
              <a:rPr lang="en-US" sz="2400" b="1" dirty="0">
                <a:latin typeface="Calibri" panose="020F0502020204030204" pitchFamily="34" charset="0"/>
                <a:ea typeface="Calibri" panose="020F0502020204030204" pitchFamily="34" charset="0"/>
                <a:cs typeface="Times New Roman" panose="02020603050405020304" pitchFamily="18" charset="0"/>
              </a:rPr>
              <a:t>Polio outbreak </a:t>
            </a:r>
            <a:r>
              <a:rPr lang="en-US" sz="2400" dirty="0">
                <a:latin typeface="Calibri" panose="020F0502020204030204" pitchFamily="34" charset="0"/>
                <a:ea typeface="Calibri" panose="020F0502020204030204" pitchFamily="34" charset="0"/>
                <a:cs typeface="Times New Roman" panose="02020603050405020304" pitchFamily="18" charset="0"/>
              </a:rPr>
              <a:t>response: outreached over 70% of population via mass media, community mobilization, advocacy.  </a:t>
            </a:r>
          </a:p>
          <a:p>
            <a:pPr lvl="0"/>
            <a:r>
              <a:rPr lang="en-US" sz="2400" dirty="0"/>
              <a:t>Awareness about polio from 68% (2014) to 96% (2016). </a:t>
            </a:r>
          </a:p>
          <a:p>
            <a:pPr lvl="0"/>
            <a:r>
              <a:rPr lang="en-US" sz="2400" dirty="0"/>
              <a:t>Polio causes paralysis - from 27% (2014) to 56% (2016).</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57% people trusted credibility of the campaign advertisements,</a:t>
            </a:r>
          </a:p>
          <a:p>
            <a:r>
              <a:rPr lang="en-US" sz="2400" dirty="0">
                <a:latin typeface="Calibri" panose="020F0502020204030204" pitchFamily="34" charset="0"/>
                <a:ea typeface="Calibri" panose="020F0502020204030204" pitchFamily="34" charset="0"/>
                <a:cs typeface="Times New Roman" panose="02020603050405020304" pitchFamily="18" charset="0"/>
              </a:rPr>
              <a:t>42% asserting it helped them to make a decision on vaccination. </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a:p>
        </p:txBody>
      </p:sp>
      <p:pic>
        <p:nvPicPr>
          <p:cNvPr id="11" name="Picture 2" descr="Image may contain: 1 person, sitting and tex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7519" y="2057969"/>
            <a:ext cx="4004120" cy="455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0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713" y="276885"/>
            <a:ext cx="8686308" cy="1460475"/>
          </a:xfrm>
        </p:spPr>
        <p:txBody>
          <a:bodyPr>
            <a:normAutofit fontScale="90000"/>
          </a:bodyPr>
          <a:lstStyle/>
          <a:p>
            <a:r>
              <a:rPr lang="en-GB" b="1" dirty="0">
                <a:latin typeface="Arial" charset="0"/>
                <a:cs typeface="Arial" charset="0"/>
              </a:rPr>
              <a:t>David Beckham: </a:t>
            </a:r>
            <a:r>
              <a:rPr lang="en-US" b="1" dirty="0"/>
              <a:t>18M  total reach (</a:t>
            </a:r>
            <a:r>
              <a:rPr lang="en-US" b="1" dirty="0" err="1"/>
              <a:t>Youtube</a:t>
            </a:r>
            <a:r>
              <a:rPr lang="en-US" b="1" dirty="0"/>
              <a:t>, FB, Twitter) 4,800 site visits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pic>
        <p:nvPicPr>
          <p:cNvPr id="5" name="XwMITfK8vhc"/>
          <p:cNvPicPr>
            <a:picLocks noGrp="1" noRot="1" noChangeAspect="1"/>
          </p:cNvPicPr>
          <p:nvPr>
            <p:ph idx="1"/>
            <a:videoFile r:link="rId1"/>
          </p:nvPr>
        </p:nvPicPr>
        <p:blipFill>
          <a:blip r:embed="rId4"/>
          <a:stretch>
            <a:fillRect/>
          </a:stretch>
        </p:blipFill>
        <p:spPr>
          <a:xfrm>
            <a:off x="1975104" y="1987970"/>
            <a:ext cx="8455620" cy="4756287"/>
          </a:xfrm>
          <a:prstGeom prst="rect">
            <a:avLst/>
          </a:prstGeom>
        </p:spPr>
      </p:pic>
      <p:sp>
        <p:nvSpPr>
          <p:cNvPr id="3" name="TextBox 2"/>
          <p:cNvSpPr txBox="1"/>
          <p:nvPr/>
        </p:nvSpPr>
        <p:spPr>
          <a:xfrm>
            <a:off x="211873" y="6200620"/>
            <a:ext cx="1628078" cy="646331"/>
          </a:xfrm>
          <a:prstGeom prst="rect">
            <a:avLst/>
          </a:prstGeom>
          <a:noFill/>
        </p:spPr>
        <p:txBody>
          <a:bodyPr wrap="square" rtlCol="0">
            <a:spAutoFit/>
          </a:bodyPr>
          <a:lstStyle/>
          <a:p>
            <a:r>
              <a:rPr lang="en-US" sz="1200" dirty="0"/>
              <a:t>https://www.youtube.com/watch?v=XwMITfK8vhc</a:t>
            </a:r>
          </a:p>
        </p:txBody>
      </p:sp>
    </p:spTree>
    <p:extLst>
      <p:ext uri="{BB962C8B-B14F-4D97-AF65-F5344CB8AC3E}">
        <p14:creationId xmlns:p14="http://schemas.microsoft.com/office/powerpoint/2010/main" val="101123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latin typeface="Arial" charset="0"/>
                <a:cs typeface="Arial" charset="0"/>
              </a:rPr>
              <a:t>#MANBOOBS4BOOBS </a:t>
            </a:r>
            <a:r>
              <a:rPr lang="en-GB" b="1" dirty="0" err="1">
                <a:latin typeface="Arial" charset="0"/>
                <a:cs typeface="Arial" charset="0"/>
              </a:rPr>
              <a:t>camapign</a:t>
            </a:r>
            <a:r>
              <a:rPr lang="en-GB" b="1" dirty="0">
                <a:latin typeface="Arial" charset="0"/>
                <a:cs typeface="Arial" charset="0"/>
              </a:rPr>
              <a:t>: more than </a:t>
            </a:r>
            <a:r>
              <a:rPr lang="en-GB" sz="3100" b="1" dirty="0">
                <a:latin typeface="Arial" charset="0"/>
                <a:cs typeface="Arial" charset="0"/>
              </a:rPr>
              <a:t>48 ML views, 700k shares</a:t>
            </a:r>
            <a:endParaRPr lang="en-US" dirty="0">
              <a:solidFill>
                <a:srgbClr val="00B0F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pic>
        <p:nvPicPr>
          <p:cNvPr id="5" name="Content Placeholder 4"/>
          <p:cNvPicPr>
            <a:picLocks noChangeAspect="1"/>
          </p:cNvPicPr>
          <p:nvPr/>
        </p:nvPicPr>
        <p:blipFill>
          <a:blip r:embed="rId4"/>
          <a:stretch>
            <a:fillRect/>
          </a:stretch>
        </p:blipFill>
        <p:spPr>
          <a:xfrm>
            <a:off x="2603862" y="1977211"/>
            <a:ext cx="6965335" cy="4596349"/>
          </a:xfrm>
          <a:prstGeom prst="rect">
            <a:avLst/>
          </a:prstGeom>
        </p:spPr>
      </p:pic>
      <p:sp>
        <p:nvSpPr>
          <p:cNvPr id="7" name="TextBox 6"/>
          <p:cNvSpPr txBox="1"/>
          <p:nvPr/>
        </p:nvSpPr>
        <p:spPr>
          <a:xfrm>
            <a:off x="261257" y="6435634"/>
            <a:ext cx="1715589" cy="430887"/>
          </a:xfrm>
          <a:prstGeom prst="rect">
            <a:avLst/>
          </a:prstGeom>
          <a:noFill/>
        </p:spPr>
        <p:txBody>
          <a:bodyPr wrap="square" rtlCol="0">
            <a:spAutoFit/>
          </a:bodyPr>
          <a:lstStyle/>
          <a:p>
            <a:r>
              <a:rPr lang="en-US" sz="1100" dirty="0"/>
              <a:t>https://www.youtube.com/watch?v=fz4c9zrVZZk</a:t>
            </a:r>
          </a:p>
        </p:txBody>
      </p:sp>
    </p:spTree>
    <p:extLst>
      <p:ext uri="{BB962C8B-B14F-4D97-AF65-F5344CB8AC3E}">
        <p14:creationId xmlns:p14="http://schemas.microsoft.com/office/powerpoint/2010/main" val="118376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lstStyle/>
          <a:p>
            <a:r>
              <a:rPr lang="en-GB" b="1" dirty="0">
                <a:latin typeface="Arial" charset="0"/>
                <a:ea typeface="Arial" charset="0"/>
                <a:cs typeface="Arial" charset="0"/>
              </a:rPr>
              <a:t>Communication function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sp>
        <p:nvSpPr>
          <p:cNvPr id="7" name="Content Placeholder 6"/>
          <p:cNvSpPr>
            <a:spLocks noGrp="1"/>
          </p:cNvSpPr>
          <p:nvPr>
            <p:ph idx="1"/>
          </p:nvPr>
        </p:nvSpPr>
        <p:spPr>
          <a:xfrm>
            <a:off x="3872816" y="3346182"/>
            <a:ext cx="4132052" cy="24136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marL="0" indent="0" algn="ctr">
              <a:buNone/>
            </a:pPr>
            <a:r>
              <a:rPr lang="en-GB" sz="2600" b="1" dirty="0"/>
              <a:t>COMMUNICATION FUNCTION</a:t>
            </a:r>
            <a:endParaRPr lang="en-US" sz="2600" b="1" dirty="0"/>
          </a:p>
        </p:txBody>
      </p:sp>
      <p:sp>
        <p:nvSpPr>
          <p:cNvPr id="8" name="Content Placeholder 2"/>
          <p:cNvSpPr txBox="1">
            <a:spLocks/>
          </p:cNvSpPr>
          <p:nvPr/>
        </p:nvSpPr>
        <p:spPr>
          <a:xfrm>
            <a:off x="941154" y="3310451"/>
            <a:ext cx="2078383" cy="6196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3200" dirty="0">
                <a:latin typeface="Arial" charset="0"/>
                <a:ea typeface="Arial" charset="0"/>
                <a:cs typeface="Arial" charset="0"/>
              </a:rPr>
              <a:t>Advocacy</a:t>
            </a:r>
            <a:endParaRPr lang="fr-CH" sz="2000" dirty="0">
              <a:latin typeface="Arial" charset="0"/>
              <a:ea typeface="Arial" charset="0"/>
              <a:cs typeface="Arial" charset="0"/>
            </a:endParaRPr>
          </a:p>
        </p:txBody>
      </p:sp>
      <p:sp>
        <p:nvSpPr>
          <p:cNvPr id="9" name="TextBox 8"/>
          <p:cNvSpPr txBox="1"/>
          <p:nvPr/>
        </p:nvSpPr>
        <p:spPr>
          <a:xfrm>
            <a:off x="1858526" y="5701243"/>
            <a:ext cx="2333911" cy="584775"/>
          </a:xfrm>
          <a:prstGeom prst="rect">
            <a:avLst/>
          </a:prstGeom>
          <a:noFill/>
        </p:spPr>
        <p:txBody>
          <a:bodyPr wrap="square" rtlCol="0">
            <a:spAutoFit/>
          </a:bodyPr>
          <a:lstStyle/>
          <a:p>
            <a:pPr algn="ctr"/>
            <a:r>
              <a:rPr lang="en-GB" sz="3200" dirty="0">
                <a:latin typeface="Arial" charset="0"/>
                <a:ea typeface="Arial" charset="0"/>
                <a:cs typeface="Arial" charset="0"/>
              </a:rPr>
              <a:t>Partnership</a:t>
            </a:r>
            <a:endParaRPr lang="en-GB" sz="2400" dirty="0">
              <a:latin typeface="Arial" charset="0"/>
              <a:ea typeface="Arial" charset="0"/>
              <a:cs typeface="Arial" charset="0"/>
            </a:endParaRPr>
          </a:p>
        </p:txBody>
      </p:sp>
      <p:sp>
        <p:nvSpPr>
          <p:cNvPr id="10" name="Content Placeholder 2"/>
          <p:cNvSpPr txBox="1">
            <a:spLocks/>
          </p:cNvSpPr>
          <p:nvPr/>
        </p:nvSpPr>
        <p:spPr>
          <a:xfrm>
            <a:off x="4502988" y="2119296"/>
            <a:ext cx="2588793" cy="86479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3200" dirty="0">
                <a:latin typeface="Arial" charset="0"/>
                <a:ea typeface="Arial" charset="0"/>
                <a:cs typeface="Arial" charset="0"/>
              </a:rPr>
              <a:t>Media Relations</a:t>
            </a:r>
          </a:p>
        </p:txBody>
      </p:sp>
      <p:sp>
        <p:nvSpPr>
          <p:cNvPr id="11" name="Content Placeholder 2"/>
          <p:cNvSpPr txBox="1">
            <a:spLocks/>
          </p:cNvSpPr>
          <p:nvPr/>
        </p:nvSpPr>
        <p:spPr>
          <a:xfrm>
            <a:off x="8333117" y="2671219"/>
            <a:ext cx="3778702" cy="102385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3200" dirty="0">
                <a:latin typeface="Arial" charset="0"/>
                <a:ea typeface="Arial" charset="0"/>
                <a:cs typeface="Arial" charset="0"/>
              </a:rPr>
              <a:t>Communication for Development (C4D)</a:t>
            </a:r>
            <a:endParaRPr lang="fr-CH" sz="3200" dirty="0">
              <a:latin typeface="Arial" charset="0"/>
              <a:ea typeface="Arial" charset="0"/>
              <a:cs typeface="Arial" charset="0"/>
            </a:endParaRPr>
          </a:p>
        </p:txBody>
      </p:sp>
      <p:sp>
        <p:nvSpPr>
          <p:cNvPr id="12" name="Content Placeholder 2"/>
          <p:cNvSpPr txBox="1">
            <a:spLocks/>
          </p:cNvSpPr>
          <p:nvPr/>
        </p:nvSpPr>
        <p:spPr>
          <a:xfrm>
            <a:off x="8422182" y="5759853"/>
            <a:ext cx="2464354" cy="55031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3200" dirty="0">
                <a:latin typeface="Arial" charset="0"/>
                <a:ea typeface="Arial" charset="0"/>
                <a:cs typeface="Arial" charset="0"/>
              </a:rPr>
              <a:t>Fundraising</a:t>
            </a:r>
          </a:p>
        </p:txBody>
      </p:sp>
    </p:spTree>
    <p:extLst>
      <p:ext uri="{BB962C8B-B14F-4D97-AF65-F5344CB8AC3E}">
        <p14:creationId xmlns:p14="http://schemas.microsoft.com/office/powerpoint/2010/main" val="279527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0" y="276885"/>
            <a:ext cx="11927717" cy="1508760"/>
          </a:xfrm>
        </p:spPr>
        <p:txBody>
          <a:bodyPr>
            <a:normAutofit/>
          </a:bodyPr>
          <a:lstStyle/>
          <a:p>
            <a:pPr algn="ctr"/>
            <a:r>
              <a:rPr lang="en-GB" b="1" dirty="0">
                <a:latin typeface="Arial" charset="0"/>
                <a:cs typeface="Arial" charset="0"/>
              </a:rPr>
              <a:t>Meet Graham: The only person designed to survive on our roads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pic>
        <p:nvPicPr>
          <p:cNvPr id="7" name="Picture 2" descr="Image result for meet gra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638" y="1874431"/>
            <a:ext cx="6644639" cy="48738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6478" y="5910146"/>
            <a:ext cx="2085278" cy="523220"/>
          </a:xfrm>
          <a:prstGeom prst="rect">
            <a:avLst/>
          </a:prstGeom>
          <a:noFill/>
        </p:spPr>
        <p:txBody>
          <a:bodyPr wrap="square" rtlCol="0">
            <a:spAutoFit/>
          </a:bodyPr>
          <a:lstStyle/>
          <a:p>
            <a:r>
              <a:rPr lang="en-US" sz="1400" dirty="0"/>
              <a:t>https://www.youtube.com/watch?v=0r9u7Rn-nm0</a:t>
            </a:r>
          </a:p>
        </p:txBody>
      </p:sp>
    </p:spTree>
    <p:extLst>
      <p:ext uri="{BB962C8B-B14F-4D97-AF65-F5344CB8AC3E}">
        <p14:creationId xmlns:p14="http://schemas.microsoft.com/office/powerpoint/2010/main" val="160425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lstStyle/>
          <a:p>
            <a:pPr algn="ctr"/>
            <a:r>
              <a:rPr lang="en-GB" b="1" dirty="0">
                <a:latin typeface="Arial" charset="0"/>
                <a:cs typeface="Arial" charset="0"/>
              </a:rPr>
              <a:t>Encourage people to change </a:t>
            </a:r>
            <a:r>
              <a:rPr lang="en-GB" b="1" dirty="0" err="1">
                <a:latin typeface="Arial" charset="0"/>
                <a:cs typeface="Arial" charset="0"/>
              </a:rPr>
              <a:t>behavior</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pic>
        <p:nvPicPr>
          <p:cNvPr id="1026" name="Picture 2" descr="https://i.pinimg.com/originals/9e/f5/0f/9ef50f36071bfece8a94732d10d3fb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394" y="1894862"/>
            <a:ext cx="7292897" cy="484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7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5" y="299187"/>
            <a:ext cx="11305903" cy="1508760"/>
          </a:xfrm>
        </p:spPr>
        <p:txBody>
          <a:bodyPr>
            <a:normAutofit/>
          </a:bodyPr>
          <a:lstStyle/>
          <a:p>
            <a:pPr algn="ctr"/>
            <a:r>
              <a:rPr lang="en-GB" b="1" dirty="0">
                <a:latin typeface="Arial" charset="0"/>
                <a:cs typeface="Arial" charset="0"/>
              </a:rPr>
              <a:t>A lot of problems are exaggerated. Play with them</a:t>
            </a:r>
            <a:endParaRPr lang="en-US" b="1" dirty="0">
              <a:latin typeface="Arial" charset="0"/>
              <a:cs typeface="Arial" charset="0"/>
            </a:endParaRPr>
          </a:p>
        </p:txBody>
      </p:sp>
      <p:sp>
        <p:nvSpPr>
          <p:cNvPr id="7" name="TextBox 6"/>
          <p:cNvSpPr txBox="1"/>
          <p:nvPr/>
        </p:nvSpPr>
        <p:spPr>
          <a:xfrm>
            <a:off x="591015" y="2352907"/>
            <a:ext cx="4371278" cy="3170099"/>
          </a:xfrm>
          <a:prstGeom prst="rect">
            <a:avLst/>
          </a:prstGeom>
          <a:noFill/>
        </p:spPr>
        <p:txBody>
          <a:bodyPr wrap="square" rtlCol="0">
            <a:spAutoFit/>
          </a:bodyPr>
          <a:lstStyle/>
          <a:p>
            <a:r>
              <a:rPr lang="en-GB" sz="4000" b="1" dirty="0"/>
              <a:t>You can always play with the contrast messages and things that worry people a lot</a:t>
            </a:r>
            <a:endParaRPr lang="en-US" sz="40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797" y="1918010"/>
            <a:ext cx="3016489" cy="48284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790" y="1922981"/>
            <a:ext cx="2864934" cy="4823507"/>
          </a:xfrm>
          <a:prstGeom prst="rect">
            <a:avLst/>
          </a:prstGeom>
        </p:spPr>
      </p:pic>
    </p:spTree>
    <p:extLst>
      <p:ext uri="{BB962C8B-B14F-4D97-AF65-F5344CB8AC3E}">
        <p14:creationId xmlns:p14="http://schemas.microsoft.com/office/powerpoint/2010/main" val="416807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5" y="299187"/>
            <a:ext cx="11305903" cy="1508760"/>
          </a:xfrm>
        </p:spPr>
        <p:txBody>
          <a:bodyPr>
            <a:normAutofit/>
          </a:bodyPr>
          <a:lstStyle/>
          <a:p>
            <a:pPr algn="ctr"/>
            <a:r>
              <a:rPr lang="en-GB" sz="4400" b="1" dirty="0"/>
              <a:t>Thank you!</a:t>
            </a:r>
            <a:endParaRPr lang="en-US" sz="4400" b="1" dirty="0">
              <a:latin typeface="Arial" charset="0"/>
              <a:cs typeface="Arial"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3300794" y="2383134"/>
            <a:ext cx="5185284" cy="3190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8727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sz="4400" b="1" dirty="0"/>
              <a:t>C4D</a:t>
            </a:r>
            <a:r>
              <a:rPr lang="fr-CH" sz="4400" b="1" dirty="0">
                <a:latin typeface="Arial" charset="0"/>
                <a:ea typeface="Arial" charset="0"/>
                <a:cs typeface="Arial" charset="0"/>
              </a:rPr>
              <a:t> </a:t>
            </a:r>
            <a:r>
              <a:rPr lang="en-US" sz="4400" b="1" dirty="0"/>
              <a:t>Goes beyond providing information</a:t>
            </a:r>
            <a:endParaRPr lang="fr-CH" sz="4400" b="1"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sp>
        <p:nvSpPr>
          <p:cNvPr id="3" name="Content Placeholder 2"/>
          <p:cNvSpPr>
            <a:spLocks noGrp="1"/>
          </p:cNvSpPr>
          <p:nvPr>
            <p:ph idx="1"/>
          </p:nvPr>
        </p:nvSpPr>
        <p:spPr>
          <a:xfrm rot="21327051">
            <a:off x="79353" y="2738321"/>
            <a:ext cx="5696712" cy="2011680"/>
          </a:xfrm>
        </p:spPr>
        <p:txBody>
          <a:bodyPr>
            <a:noAutofit/>
          </a:bodyPr>
          <a:lstStyle/>
          <a:p>
            <a:pPr marL="0" indent="0">
              <a:buNone/>
            </a:pPr>
            <a:r>
              <a:rPr lang="en-US" sz="4400" b="1" dirty="0">
                <a:solidFill>
                  <a:srgbClr val="FFFF00"/>
                </a:solidFill>
                <a:latin typeface="Arial" charset="0"/>
                <a:ea typeface="Arial" charset="0"/>
                <a:cs typeface="Arial" charset="0"/>
              </a:rPr>
              <a:t>changes attitudes expectations &amp; practices</a:t>
            </a:r>
            <a:endParaRPr lang="en-US" sz="4400" b="1" dirty="0">
              <a:solidFill>
                <a:srgbClr val="FFFF00"/>
              </a:solidFill>
            </a:endParaRPr>
          </a:p>
        </p:txBody>
      </p:sp>
      <p:sp>
        <p:nvSpPr>
          <p:cNvPr id="7" name="TextBox 6"/>
          <p:cNvSpPr txBox="1"/>
          <p:nvPr/>
        </p:nvSpPr>
        <p:spPr>
          <a:xfrm rot="492502">
            <a:off x="7201332" y="2307591"/>
            <a:ext cx="4433381" cy="1938992"/>
          </a:xfrm>
          <a:prstGeom prst="rect">
            <a:avLst/>
          </a:prstGeom>
          <a:noFill/>
        </p:spPr>
        <p:txBody>
          <a:bodyPr wrap="square" rtlCol="0">
            <a:spAutoFit/>
          </a:bodyPr>
          <a:lstStyle/>
          <a:p>
            <a:r>
              <a:rPr lang="en-GB" sz="6000" b="1" dirty="0">
                <a:solidFill>
                  <a:schemeClr val="accent6">
                    <a:lumMod val="60000"/>
                    <a:lumOff val="40000"/>
                  </a:schemeClr>
                </a:solidFill>
                <a:latin typeface="Arial" panose="020B0604020202020204" pitchFamily="34" charset="0"/>
                <a:cs typeface="Arial" panose="020B0604020202020204" pitchFamily="34" charset="0"/>
              </a:rPr>
              <a:t>raises awareness</a:t>
            </a:r>
            <a:endParaRPr lang="en-US" sz="6000" b="1"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8" name="TextBox 7"/>
          <p:cNvSpPr txBox="1"/>
          <p:nvPr/>
        </p:nvSpPr>
        <p:spPr>
          <a:xfrm rot="21179312">
            <a:off x="4375244" y="4907245"/>
            <a:ext cx="6119498" cy="923330"/>
          </a:xfrm>
          <a:prstGeom prst="rect">
            <a:avLst/>
          </a:prstGeom>
          <a:noFill/>
        </p:spPr>
        <p:txBody>
          <a:bodyPr wrap="square" rtlCol="0">
            <a:spAutoFit/>
          </a:bodyPr>
          <a:lstStyle/>
          <a:p>
            <a:r>
              <a:rPr lang="en-GB" sz="5400" b="1" dirty="0">
                <a:latin typeface="Arial" panose="020B0604020202020204" pitchFamily="34" charset="0"/>
                <a:cs typeface="Arial" panose="020B0604020202020204" pitchFamily="34" charset="0"/>
              </a:rPr>
              <a:t>builds knowledge</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sz="4400" b="1" dirty="0"/>
              <a:t>C4D</a:t>
            </a:r>
            <a:r>
              <a:rPr lang="fr-CH" sz="4400" b="1" dirty="0">
                <a:latin typeface="Arial" charset="0"/>
                <a:ea typeface="Arial" charset="0"/>
                <a:cs typeface="Arial" charset="0"/>
              </a:rPr>
              <a:t> </a:t>
            </a:r>
            <a:r>
              <a:rPr lang="en-US" sz="4400" b="1" dirty="0"/>
              <a:t>Goes beyond providing information (2)</a:t>
            </a:r>
            <a:endParaRPr lang="fr-CH" sz="4400" b="1"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pic>
        <p:nvPicPr>
          <p:cNvPr id="22" name="Picture 8" descr="Image result for people unice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9181" y="2074605"/>
            <a:ext cx="523875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Image result for social and cultural norms unice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789" y="2074605"/>
            <a:ext cx="5253272" cy="350520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535333" y="5709458"/>
            <a:ext cx="3106446" cy="892552"/>
          </a:xfrm>
          <a:prstGeom prst="rect">
            <a:avLst/>
          </a:prstGeom>
          <a:noFill/>
        </p:spPr>
        <p:txBody>
          <a:bodyPr wrap="square" rtlCol="0">
            <a:spAutoFit/>
          </a:bodyPr>
          <a:lstStyle/>
          <a:p>
            <a:pPr algn="ctr"/>
            <a:r>
              <a:rPr lang="en-US" sz="2600" b="1" dirty="0"/>
              <a:t>PEOPLE, THEIR BELIEFS &amp; VALUES</a:t>
            </a:r>
          </a:p>
        </p:txBody>
      </p:sp>
      <p:sp>
        <p:nvSpPr>
          <p:cNvPr id="26" name="TextBox 25"/>
          <p:cNvSpPr txBox="1"/>
          <p:nvPr/>
        </p:nvSpPr>
        <p:spPr>
          <a:xfrm>
            <a:off x="7238547" y="5716856"/>
            <a:ext cx="3535756" cy="892552"/>
          </a:xfrm>
          <a:prstGeom prst="rect">
            <a:avLst/>
          </a:prstGeom>
          <a:noFill/>
        </p:spPr>
        <p:txBody>
          <a:bodyPr wrap="square" rtlCol="0">
            <a:spAutoFit/>
          </a:bodyPr>
          <a:lstStyle/>
          <a:p>
            <a:pPr algn="ctr"/>
            <a:r>
              <a:rPr lang="en-US" sz="2600" b="1" dirty="0"/>
              <a:t>SOCIAL &amp; CULTURAL NORMS</a:t>
            </a:r>
          </a:p>
        </p:txBody>
      </p:sp>
    </p:spTree>
    <p:extLst>
      <p:ext uri="{BB962C8B-B14F-4D97-AF65-F5344CB8AC3E}">
        <p14:creationId xmlns:p14="http://schemas.microsoft.com/office/powerpoint/2010/main" val="19521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sz="4400" b="1" dirty="0"/>
              <a:t>C4D </a:t>
            </a:r>
            <a:r>
              <a:rPr lang="en-GB" sz="4400" b="1" dirty="0"/>
              <a:t>campaign components</a:t>
            </a:r>
            <a:endParaRPr lang="en-GB" sz="4400" b="1"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sp>
        <p:nvSpPr>
          <p:cNvPr id="5" name="TextBox 4"/>
          <p:cNvSpPr txBox="1"/>
          <p:nvPr/>
        </p:nvSpPr>
        <p:spPr>
          <a:xfrm>
            <a:off x="326018" y="2121144"/>
            <a:ext cx="3736696" cy="923330"/>
          </a:xfrm>
          <a:prstGeom prst="rect">
            <a:avLst/>
          </a:prstGeom>
          <a:noFill/>
        </p:spPr>
        <p:txBody>
          <a:bodyPr wrap="square" rtlCol="0">
            <a:spAutoFit/>
          </a:bodyPr>
          <a:lstStyle/>
          <a:p>
            <a:r>
              <a:rPr lang="en-GB" sz="5400" dirty="0"/>
              <a:t>Information</a:t>
            </a:r>
            <a:endParaRPr lang="en-US" sz="2000" dirty="0"/>
          </a:p>
        </p:txBody>
      </p:sp>
      <p:sp>
        <p:nvSpPr>
          <p:cNvPr id="9" name="TextBox 8"/>
          <p:cNvSpPr txBox="1"/>
          <p:nvPr/>
        </p:nvSpPr>
        <p:spPr>
          <a:xfrm>
            <a:off x="326018" y="3372682"/>
            <a:ext cx="3597800" cy="923330"/>
          </a:xfrm>
          <a:prstGeom prst="rect">
            <a:avLst/>
          </a:prstGeom>
          <a:noFill/>
        </p:spPr>
        <p:txBody>
          <a:bodyPr wrap="square" rtlCol="0">
            <a:spAutoFit/>
          </a:bodyPr>
          <a:lstStyle/>
          <a:p>
            <a:r>
              <a:rPr lang="en-GB" sz="5400" dirty="0"/>
              <a:t>Motivation</a:t>
            </a:r>
            <a:endParaRPr lang="en-US" sz="4800" dirty="0"/>
          </a:p>
        </p:txBody>
      </p:sp>
      <p:sp>
        <p:nvSpPr>
          <p:cNvPr id="10" name="TextBox 9"/>
          <p:cNvSpPr txBox="1"/>
          <p:nvPr/>
        </p:nvSpPr>
        <p:spPr>
          <a:xfrm>
            <a:off x="326018" y="4624220"/>
            <a:ext cx="6294700" cy="923330"/>
          </a:xfrm>
          <a:prstGeom prst="rect">
            <a:avLst/>
          </a:prstGeom>
          <a:noFill/>
        </p:spPr>
        <p:txBody>
          <a:bodyPr wrap="square" rtlCol="0">
            <a:spAutoFit/>
          </a:bodyPr>
          <a:lstStyle/>
          <a:p>
            <a:r>
              <a:rPr lang="en-GB" sz="5400" dirty="0"/>
              <a:t>Knowledge and skills</a:t>
            </a:r>
            <a:endParaRPr lang="en-US" sz="5400" dirty="0"/>
          </a:p>
        </p:txBody>
      </p:sp>
      <p:pic>
        <p:nvPicPr>
          <p:cNvPr id="1026" name="Picture 2" descr="Image result for unicef wash hands 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9959" y="1900979"/>
            <a:ext cx="3701415" cy="479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66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lstStyle/>
          <a:p>
            <a:pPr algn="ctr"/>
            <a:r>
              <a:rPr lang="en-GB" b="1" dirty="0">
                <a:latin typeface="Arial" charset="0"/>
                <a:cs typeface="Arial" charset="0"/>
              </a:rPr>
              <a:t>KEY Success FACTORS for EFFECTIVE C4D</a:t>
            </a:r>
            <a:endParaRPr lang="en-US" dirty="0"/>
          </a:p>
        </p:txBody>
      </p:sp>
      <p:sp>
        <p:nvSpPr>
          <p:cNvPr id="4" name="Content Placeholder 3"/>
          <p:cNvSpPr>
            <a:spLocks noGrp="1"/>
          </p:cNvSpPr>
          <p:nvPr>
            <p:ph idx="1"/>
          </p:nvPr>
        </p:nvSpPr>
        <p:spPr>
          <a:xfrm>
            <a:off x="176963" y="2009846"/>
            <a:ext cx="7616283" cy="1167075"/>
          </a:xfrm>
        </p:spPr>
        <p:txBody>
          <a:bodyPr>
            <a:noAutofit/>
          </a:bodyPr>
          <a:lstStyle/>
          <a:p>
            <a:pPr marL="0" indent="0">
              <a:buNone/>
            </a:pPr>
            <a:r>
              <a:rPr lang="en-GB" sz="4000" b="1" dirty="0"/>
              <a:t>Identification of the barriers for behaviour change</a:t>
            </a:r>
          </a:p>
        </p:txBody>
      </p:sp>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972560" y="2799456"/>
            <a:ext cx="4689135" cy="3128533"/>
          </a:xfrm>
          <a:prstGeom prst="rect">
            <a:avLst/>
          </a:prstGeom>
        </p:spPr>
      </p:pic>
      <p:sp>
        <p:nvSpPr>
          <p:cNvPr id="3" name="TextBox 2"/>
          <p:cNvSpPr txBox="1"/>
          <p:nvPr/>
        </p:nvSpPr>
        <p:spPr>
          <a:xfrm>
            <a:off x="236094" y="3249741"/>
            <a:ext cx="6736466" cy="1323439"/>
          </a:xfrm>
          <a:prstGeom prst="rect">
            <a:avLst/>
          </a:prstGeom>
          <a:noFill/>
        </p:spPr>
        <p:txBody>
          <a:bodyPr wrap="square" rtlCol="0">
            <a:spAutoFit/>
          </a:bodyPr>
          <a:lstStyle/>
          <a:p>
            <a:r>
              <a:rPr lang="en-US" sz="4000" b="1" dirty="0"/>
              <a:t>Accurate target audience definition</a:t>
            </a:r>
          </a:p>
        </p:txBody>
      </p:sp>
      <p:sp>
        <p:nvSpPr>
          <p:cNvPr id="5" name="TextBox 4"/>
          <p:cNvSpPr txBox="1"/>
          <p:nvPr/>
        </p:nvSpPr>
        <p:spPr>
          <a:xfrm>
            <a:off x="176962" y="4659315"/>
            <a:ext cx="5127585" cy="707886"/>
          </a:xfrm>
          <a:prstGeom prst="rect">
            <a:avLst/>
          </a:prstGeom>
          <a:noFill/>
        </p:spPr>
        <p:txBody>
          <a:bodyPr wrap="square" rtlCol="0">
            <a:spAutoFit/>
          </a:bodyPr>
          <a:lstStyle/>
          <a:p>
            <a:r>
              <a:rPr lang="en-US" sz="4000" b="1" dirty="0"/>
              <a:t>Relevant content</a:t>
            </a:r>
          </a:p>
        </p:txBody>
      </p:sp>
      <p:sp>
        <p:nvSpPr>
          <p:cNvPr id="7" name="TextBox 6"/>
          <p:cNvSpPr txBox="1"/>
          <p:nvPr/>
        </p:nvSpPr>
        <p:spPr>
          <a:xfrm>
            <a:off x="176962" y="5453336"/>
            <a:ext cx="5937813" cy="707886"/>
          </a:xfrm>
          <a:prstGeom prst="rect">
            <a:avLst/>
          </a:prstGeom>
          <a:noFill/>
        </p:spPr>
        <p:txBody>
          <a:bodyPr wrap="square" rtlCol="0">
            <a:spAutoFit/>
          </a:bodyPr>
          <a:lstStyle/>
          <a:p>
            <a:r>
              <a:rPr lang="en-US" sz="4000" b="1" dirty="0"/>
              <a:t>Viral effect</a:t>
            </a:r>
          </a:p>
        </p:txBody>
      </p:sp>
      <p:sp>
        <p:nvSpPr>
          <p:cNvPr id="9" name="TextBox 8"/>
          <p:cNvSpPr txBox="1"/>
          <p:nvPr/>
        </p:nvSpPr>
        <p:spPr>
          <a:xfrm>
            <a:off x="176962" y="6055574"/>
            <a:ext cx="5127585" cy="707886"/>
          </a:xfrm>
          <a:prstGeom prst="rect">
            <a:avLst/>
          </a:prstGeom>
          <a:noFill/>
        </p:spPr>
        <p:txBody>
          <a:bodyPr wrap="square" rtlCol="0">
            <a:spAutoFit/>
          </a:bodyPr>
          <a:lstStyle/>
          <a:p>
            <a:r>
              <a:rPr lang="en-US" sz="4000" b="1" dirty="0"/>
              <a:t>Enabling Environment</a:t>
            </a:r>
          </a:p>
        </p:txBody>
      </p:sp>
    </p:spTree>
    <p:extLst>
      <p:ext uri="{BB962C8B-B14F-4D97-AF65-F5344CB8AC3E}">
        <p14:creationId xmlns:p14="http://schemas.microsoft.com/office/powerpoint/2010/main" val="387422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5"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lstStyle/>
          <a:p>
            <a:pPr algn="ctr"/>
            <a:r>
              <a:rPr lang="en-GB" b="1" dirty="0">
                <a:latin typeface="Arial" charset="0"/>
                <a:cs typeface="Arial" charset="0"/>
              </a:rPr>
              <a:t>Quality control</a:t>
            </a:r>
            <a:endParaRPr lang="en-US" dirty="0"/>
          </a:p>
        </p:txBody>
      </p:sp>
      <p:sp>
        <p:nvSpPr>
          <p:cNvPr id="4" name="Content Placeholder 3"/>
          <p:cNvSpPr>
            <a:spLocks noGrp="1"/>
          </p:cNvSpPr>
          <p:nvPr>
            <p:ph idx="1"/>
          </p:nvPr>
        </p:nvSpPr>
        <p:spPr>
          <a:xfrm>
            <a:off x="176963" y="2009847"/>
            <a:ext cx="11748337" cy="828604"/>
          </a:xfrm>
        </p:spPr>
        <p:txBody>
          <a:bodyPr>
            <a:noAutofit/>
          </a:bodyPr>
          <a:lstStyle/>
          <a:p>
            <a:pPr marL="0" indent="0">
              <a:buNone/>
            </a:pPr>
            <a:r>
              <a:rPr lang="en-GB" sz="4000" b="1" dirty="0"/>
              <a:t>KAP before and after the campaign</a:t>
            </a:r>
          </a:p>
        </p:txBody>
      </p:sp>
      <p:sp>
        <p:nvSpPr>
          <p:cNvPr id="10" name="Content Placeholder 3"/>
          <p:cNvSpPr txBox="1">
            <a:spLocks/>
          </p:cNvSpPr>
          <p:nvPr/>
        </p:nvSpPr>
        <p:spPr>
          <a:xfrm>
            <a:off x="176963" y="2838451"/>
            <a:ext cx="4490287" cy="67627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sz="4000" b="1" dirty="0"/>
              <a:t>Case investigation</a:t>
            </a:r>
          </a:p>
        </p:txBody>
      </p:sp>
      <p:sp>
        <p:nvSpPr>
          <p:cNvPr id="11" name="Content Placeholder 3"/>
          <p:cNvSpPr txBox="1">
            <a:spLocks/>
          </p:cNvSpPr>
          <p:nvPr/>
        </p:nvSpPr>
        <p:spPr>
          <a:xfrm>
            <a:off x="176963" y="3667055"/>
            <a:ext cx="11792163" cy="82860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sz="4000" b="1" dirty="0"/>
              <a:t>Additional measurements (report, calls)</a:t>
            </a:r>
          </a:p>
        </p:txBody>
      </p:sp>
      <p:sp>
        <p:nvSpPr>
          <p:cNvPr id="12" name="Content Placeholder 3"/>
          <p:cNvSpPr txBox="1">
            <a:spLocks/>
          </p:cNvSpPr>
          <p:nvPr/>
        </p:nvSpPr>
        <p:spPr>
          <a:xfrm>
            <a:off x="176963" y="4495659"/>
            <a:ext cx="3814012" cy="82860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sz="4000" b="1" dirty="0"/>
              <a:t>Campaign reach</a:t>
            </a:r>
          </a:p>
        </p:txBody>
      </p:sp>
      <p:sp>
        <p:nvSpPr>
          <p:cNvPr id="7" name="Content Placeholder 3"/>
          <p:cNvSpPr txBox="1">
            <a:spLocks/>
          </p:cNvSpPr>
          <p:nvPr/>
        </p:nvSpPr>
        <p:spPr>
          <a:xfrm>
            <a:off x="176963" y="5324263"/>
            <a:ext cx="5058425" cy="82860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sz="4000" b="1" dirty="0"/>
              <a:t>Partner’s information</a:t>
            </a:r>
          </a:p>
        </p:txBody>
      </p:sp>
    </p:spTree>
    <p:extLst>
      <p:ext uri="{BB962C8B-B14F-4D97-AF65-F5344CB8AC3E}">
        <p14:creationId xmlns:p14="http://schemas.microsoft.com/office/powerpoint/2010/main" val="18515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build="p"/>
      <p:bldP spid="11" grpId="0" build="p"/>
      <p:bldP spid="12"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lstStyle/>
          <a:p>
            <a:pPr algn="ctr"/>
            <a:r>
              <a:rPr lang="en-GB" b="1" dirty="0">
                <a:latin typeface="Arial" charset="0"/>
                <a:cs typeface="Arial" charset="0"/>
              </a:rPr>
              <a:t>Iodine deficiency prevention 2013-2014</a:t>
            </a:r>
            <a:endParaRPr lang="en-US" dirty="0"/>
          </a:p>
        </p:txBody>
      </p:sp>
      <p:sp>
        <p:nvSpPr>
          <p:cNvPr id="4" name="Content Placeholder 3"/>
          <p:cNvSpPr>
            <a:spLocks noGrp="1"/>
          </p:cNvSpPr>
          <p:nvPr>
            <p:ph idx="1"/>
          </p:nvPr>
        </p:nvSpPr>
        <p:spPr>
          <a:xfrm>
            <a:off x="267629" y="2039112"/>
            <a:ext cx="6255834" cy="4178808"/>
          </a:xfrm>
        </p:spPr>
        <p:txBody>
          <a:bodyPr>
            <a:noAutofit/>
          </a:bodyPr>
          <a:lstStyle/>
          <a:p>
            <a:pPr marL="0" indent="0">
              <a:buFont typeface="Arial" panose="020B0604020202020204" pitchFamily="34" charset="0"/>
              <a:buNone/>
            </a:pPr>
            <a:r>
              <a:rPr lang="en-US" sz="3600" dirty="0"/>
              <a:t>Digital outreach – over 230,000 people.</a:t>
            </a:r>
          </a:p>
          <a:p>
            <a:pPr marL="0" indent="0">
              <a:buFont typeface="Arial" panose="020B0604020202020204" pitchFamily="34" charset="0"/>
              <a:buNone/>
            </a:pPr>
            <a:r>
              <a:rPr lang="en-US" sz="3600" dirty="0"/>
              <a:t>Outdoor adverts outreach – 70% of population.</a:t>
            </a:r>
          </a:p>
          <a:p>
            <a:pPr marL="0" indent="0">
              <a:buFont typeface="Arial" panose="020B0604020202020204" pitchFamily="34" charset="0"/>
              <a:buNone/>
            </a:pPr>
            <a:r>
              <a:rPr lang="en-US" sz="3600" dirty="0"/>
              <a:t>Changed practice via integrated social marketing campaign:</a:t>
            </a:r>
            <a:endParaRPr lang="uk-UA" sz="3600" dirty="0"/>
          </a:p>
          <a:p>
            <a:pPr marL="0" indent="0">
              <a:buFont typeface="Arial" panose="020B0604020202020204" pitchFamily="34" charset="0"/>
              <a:buNone/>
            </a:pPr>
            <a:r>
              <a:rPr lang="en-US" sz="3600" dirty="0"/>
              <a:t>‘I always try to buy </a:t>
            </a:r>
            <a:r>
              <a:rPr lang="en-US" sz="3600" dirty="0" err="1"/>
              <a:t>Iodised</a:t>
            </a:r>
            <a:r>
              <a:rPr lang="en-US" sz="3600" dirty="0"/>
              <a:t> salt’ increased from 24% to 41%</a:t>
            </a:r>
            <a:endParaRPr lang="en-US" sz="3600" b="1" dirty="0"/>
          </a:p>
        </p:txBody>
      </p:sp>
      <p:pic>
        <p:nvPicPr>
          <p:cNvPr id="6" name="Picture 5"/>
          <p:cNvPicPr>
            <a:picLocks noChangeAspect="1"/>
          </p:cNvPicPr>
          <p:nvPr/>
        </p:nvPicPr>
        <p:blipFill>
          <a:blip r:embed="rId2"/>
          <a:stretch>
            <a:fillRect/>
          </a:stretch>
        </p:blipFill>
        <p:spPr>
          <a:xfrm>
            <a:off x="7055338" y="2752790"/>
            <a:ext cx="4980496" cy="24792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spTree>
    <p:extLst>
      <p:ext uri="{BB962C8B-B14F-4D97-AF65-F5344CB8AC3E}">
        <p14:creationId xmlns:p14="http://schemas.microsoft.com/office/powerpoint/2010/main" val="172158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lstStyle/>
          <a:p>
            <a:pPr algn="ctr"/>
            <a:r>
              <a:rPr lang="en-GB" b="1" dirty="0">
                <a:latin typeface="Arial" charset="0"/>
                <a:cs typeface="Arial" charset="0"/>
              </a:rPr>
              <a:t>GET Tested on HIV 2014</a:t>
            </a:r>
            <a:endParaRPr lang="en-US" dirty="0"/>
          </a:p>
        </p:txBody>
      </p:sp>
      <p:sp>
        <p:nvSpPr>
          <p:cNvPr id="4" name="Content Placeholder 3"/>
          <p:cNvSpPr>
            <a:spLocks noGrp="1"/>
          </p:cNvSpPr>
          <p:nvPr>
            <p:ph idx="1"/>
          </p:nvPr>
        </p:nvSpPr>
        <p:spPr>
          <a:xfrm>
            <a:off x="267630" y="2039112"/>
            <a:ext cx="5285678" cy="4178808"/>
          </a:xfrm>
        </p:spPr>
        <p:txBody>
          <a:bodyPr>
            <a:noAutofit/>
          </a:bodyPr>
          <a:lstStyle/>
          <a:p>
            <a:pPr marL="0" indent="0">
              <a:buNone/>
            </a:pPr>
            <a:r>
              <a:rPr lang="en-US" sz="3200" dirty="0"/>
              <a:t>Digital campaign on promotion of HIV testing among teenagers in YFC: in 2 target cities testing increased in 3.7 times, in 4 cities in 1.5 times. Campaign received 4 Awards at International festivals, and Effie Ukraine Award.</a:t>
            </a:r>
          </a:p>
          <a:p>
            <a:pPr marL="0" indent="0">
              <a:buNone/>
            </a:pPr>
            <a:r>
              <a:rPr lang="en-US" sz="1200" b="1" dirty="0"/>
              <a:t>https://vimeo.com/113255139</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85041" y="2226965"/>
            <a:ext cx="5874223" cy="4140381"/>
          </a:xfrm>
          <a:prstGeom prst="rect">
            <a:avLst/>
          </a:prstGeom>
        </p:spPr>
      </p:pic>
    </p:spTree>
    <p:extLst>
      <p:ext uri="{BB962C8B-B14F-4D97-AF65-F5344CB8AC3E}">
        <p14:creationId xmlns:p14="http://schemas.microsoft.com/office/powerpoint/2010/main" val="3803747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2164</TotalTime>
  <Words>1180</Words>
  <Application>Microsoft Office PowerPoint</Application>
  <PresentationFormat>Grand écran</PresentationFormat>
  <Paragraphs>106</Paragraphs>
  <Slides>23</Slides>
  <Notes>9</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Corbel</vt:lpstr>
      <vt:lpstr>Wingdings</vt:lpstr>
      <vt:lpstr>Banded</vt:lpstr>
      <vt:lpstr>Communication for development:</vt:lpstr>
      <vt:lpstr>Communication function</vt:lpstr>
      <vt:lpstr>C4D Goes beyond providing information</vt:lpstr>
      <vt:lpstr>C4D Goes beyond providing information (2)</vt:lpstr>
      <vt:lpstr>C4D campaign components</vt:lpstr>
      <vt:lpstr>KEY Success FACTORS for EFFECTIVE C4D</vt:lpstr>
      <vt:lpstr>Quality control</vt:lpstr>
      <vt:lpstr>Iodine deficiency prevention 2013-2014</vt:lpstr>
      <vt:lpstr>GET Tested on HIV 2014</vt:lpstr>
      <vt:lpstr>Behaviour change comms on Immunization: changing positive perception of vaccination among parents</vt:lpstr>
      <vt:lpstr>Changing public narrative about immunization</vt:lpstr>
      <vt:lpstr>Main barriers towards vaccination among parents who refuse (research data) </vt:lpstr>
      <vt:lpstr>Decreasing barriers towards vaccination</vt:lpstr>
      <vt:lpstr>Decreasing barriers towards vaccination (2)</vt:lpstr>
      <vt:lpstr>Capacity building &amp; communication with medical community</vt:lpstr>
      <vt:lpstr>Outbreaks communication response</vt:lpstr>
      <vt:lpstr>Outbreaks communication response (2)</vt:lpstr>
      <vt:lpstr>David Beckham: 18M  total reach (Youtube, FB, Twitter) 4,800 site visits</vt:lpstr>
      <vt:lpstr>#MANBOOBS4BOOBS camapign: more than 48 ML views, 700k shares</vt:lpstr>
      <vt:lpstr>Meet Graham: The only person designed to survive on our roads</vt:lpstr>
      <vt:lpstr>Encourage people to change behavior</vt:lpstr>
      <vt:lpstr>A lot of problems are exaggerated. Play with them</vt:lpstr>
      <vt:lpstr>Thank you!</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Hugues Laurenge</dc:creator>
  <cp:lastModifiedBy>Sylvie Bouko</cp:lastModifiedBy>
  <cp:revision>56</cp:revision>
  <dcterms:created xsi:type="dcterms:W3CDTF">2016-10-05T18:26:50Z</dcterms:created>
  <dcterms:modified xsi:type="dcterms:W3CDTF">2020-02-09T16:10:56Z</dcterms:modified>
</cp:coreProperties>
</file>