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9" r:id="rId4"/>
    <p:sldId id="260" r:id="rId5"/>
    <p:sldId id="270" r:id="rId6"/>
    <p:sldId id="271" r:id="rId7"/>
    <p:sldId id="272" r:id="rId8"/>
    <p:sldId id="262" r:id="rId9"/>
    <p:sldId id="276" r:id="rId10"/>
    <p:sldId id="289" r:id="rId11"/>
    <p:sldId id="282" r:id="rId12"/>
    <p:sldId id="298" r:id="rId13"/>
    <p:sldId id="293" r:id="rId14"/>
    <p:sldId id="268" r:id="rId15"/>
    <p:sldId id="300" r:id="rId16"/>
    <p:sldId id="30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“Restricted Access MRE Programming”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6581"/>
            <a:ext cx="9144000" cy="451059"/>
          </a:xfrm>
        </p:spPr>
        <p:txBody>
          <a:bodyPr/>
          <a:lstStyle/>
          <a:p>
            <a:r>
              <a:rPr lang="en-US" dirty="0"/>
              <a:t>- OR MRE FOR HARD-TO-REACH COMMUNITIES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783" y="5798556"/>
            <a:ext cx="1146654" cy="88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796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RE tools and materials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/>
          </a:bodyPr>
          <a:lstStyle/>
          <a:p>
            <a:r>
              <a:rPr lang="en-US" sz="3200" dirty="0"/>
              <a:t>Less people-dependent materials and tools</a:t>
            </a:r>
          </a:p>
          <a:p>
            <a:r>
              <a:rPr lang="en-US" sz="3200" dirty="0"/>
              <a:t>A combination of tools (audio, visual)</a:t>
            </a:r>
          </a:p>
          <a:p>
            <a:r>
              <a:rPr lang="en-US" sz="3200" dirty="0"/>
              <a:t>Web-based tools and materials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7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682" y="284176"/>
            <a:ext cx="11653246" cy="1508760"/>
          </a:xfrm>
        </p:spPr>
        <p:txBody>
          <a:bodyPr/>
          <a:lstStyle/>
          <a:p>
            <a:r>
              <a:rPr lang="en-US" dirty="0"/>
              <a:t>Increased support &amp; capacity development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390" y="2143173"/>
            <a:ext cx="10102391" cy="3283527"/>
          </a:xfrm>
        </p:spPr>
        <p:txBody>
          <a:bodyPr>
            <a:noAutofit/>
          </a:bodyPr>
          <a:lstStyle/>
          <a:p>
            <a:r>
              <a:rPr lang="en-US" sz="3200" dirty="0"/>
              <a:t>Involve the team from the outset: (“how do </a:t>
            </a:r>
            <a:r>
              <a:rPr lang="en-US" sz="3200" b="1" dirty="0"/>
              <a:t>you</a:t>
            </a:r>
            <a:r>
              <a:rPr lang="en-US" sz="3200" dirty="0"/>
              <a:t> think we can satisfy donor’s need for documentation?”) </a:t>
            </a:r>
          </a:p>
          <a:p>
            <a:r>
              <a:rPr lang="en-US" sz="3200" dirty="0"/>
              <a:t>Give them ownership of implementation and monitoring plans</a:t>
            </a:r>
          </a:p>
          <a:p>
            <a:r>
              <a:rPr lang="en-US" sz="3200" dirty="0"/>
              <a:t>Follow-up, pre-arrange regular meetings with fixed agendas (WhatsApp, Adobe-connect, skype </a:t>
            </a:r>
            <a:r>
              <a:rPr lang="en-US" sz="3200" dirty="0" err="1"/>
              <a:t>etc</a:t>
            </a:r>
            <a:r>
              <a:rPr lang="en-US" sz="3200" dirty="0"/>
              <a:t>)</a:t>
            </a:r>
          </a:p>
          <a:p>
            <a:r>
              <a:rPr lang="en-US" sz="3200" dirty="0"/>
              <a:t>Spot needs for support and capacity development along the way and follow up!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18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rved Down Arrow 7"/>
          <p:cNvSpPr/>
          <p:nvPr/>
        </p:nvSpPr>
        <p:spPr>
          <a:xfrm rot="10800000" flipV="1">
            <a:off x="6951508" y="2670463"/>
            <a:ext cx="2940636" cy="10224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 a culture of </a:t>
            </a:r>
            <a:r>
              <a:rPr lang="en-US" i="1" dirty="0"/>
              <a:t>learning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/>
          </a:bodyPr>
          <a:lstStyle/>
          <a:p>
            <a:r>
              <a:rPr lang="en-US" dirty="0"/>
              <a:t>The team should commit to joint learning</a:t>
            </a:r>
          </a:p>
          <a:p>
            <a:r>
              <a:rPr lang="en-US" dirty="0"/>
              <a:t>The importance of self-reflection, peer review and sharing knowledge should be continuously emphasized</a:t>
            </a:r>
          </a:p>
          <a:p>
            <a:r>
              <a:rPr lang="en-US" dirty="0"/>
              <a:t>Turn admitting to failures into a virtue (programming           failures                 learning            improvement)</a:t>
            </a:r>
          </a:p>
          <a:p>
            <a:r>
              <a:rPr lang="en-US" dirty="0"/>
              <a:t>Use </a:t>
            </a:r>
            <a:r>
              <a:rPr lang="en-US" i="1" dirty="0"/>
              <a:t>Core Humanitarian Standards </a:t>
            </a:r>
            <a:r>
              <a:rPr lang="en-US" dirty="0"/>
              <a:t>“justify”</a:t>
            </a:r>
            <a:endParaRPr lang="en-US" i="1" dirty="0"/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7377554" y="3574475"/>
            <a:ext cx="509154" cy="415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ight Arrow 6"/>
          <p:cNvSpPr/>
          <p:nvPr/>
        </p:nvSpPr>
        <p:spPr>
          <a:xfrm>
            <a:off x="8995077" y="3591792"/>
            <a:ext cx="509154" cy="415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9314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M&amp;E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407323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Monitoring and implementation plan should be devised and discussed with the team</a:t>
            </a:r>
          </a:p>
          <a:p>
            <a:r>
              <a:rPr lang="en-US" sz="2400" dirty="0"/>
              <a:t>Make sure that it is clear and visible that performance is being monitored</a:t>
            </a:r>
          </a:p>
          <a:p>
            <a:r>
              <a:rPr lang="en-US" sz="2400" dirty="0"/>
              <a:t>Use different kinds of documentation (geo-referencing monitoring tools, photos, beneficiary statements)</a:t>
            </a:r>
          </a:p>
          <a:p>
            <a:r>
              <a:rPr lang="en-US" sz="2400" dirty="0"/>
              <a:t>Triangulate information from different sources</a:t>
            </a:r>
          </a:p>
          <a:p>
            <a:r>
              <a:rPr lang="en-US" sz="2400" dirty="0"/>
              <a:t>Invest in teams dedicated to monitoring</a:t>
            </a:r>
          </a:p>
          <a:p>
            <a:r>
              <a:rPr lang="en-US" sz="2400" dirty="0"/>
              <a:t>Link accountability and monitoring (make sure beneficiaries can reach us)</a:t>
            </a:r>
          </a:p>
          <a:p>
            <a:r>
              <a:rPr lang="en-US" sz="2400" dirty="0"/>
              <a:t>Coordination with other agencies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88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Build long-term strategic partnerships</a:t>
            </a:r>
          </a:p>
          <a:p>
            <a:r>
              <a:rPr lang="en-US" sz="2800" dirty="0"/>
              <a:t>Partners should not only be used as contractor, a means-to-an-end or a service provider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Supporting and empowering progressive parts of civil society – a civil society aiming at transforming power structures to ensure development and eradication of poverty, injustice and insecurity – must be locally owned to be sustainable. Working in partnership is therefore our natural starting point. </a:t>
            </a:r>
            <a:r>
              <a:rPr lang="en-US" sz="2800" dirty="0"/>
              <a:t>(DCA Partnership Policy)</a:t>
            </a:r>
            <a:endParaRPr lang="da-DK" sz="2800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6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methodologies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Spend 5 minutes at each table coming up with examples of effective ways to reach communities in hard-to-reach areas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35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methodologies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http://www.local2global.info/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2944954"/>
            <a:ext cx="104394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Remote management programming (or limited access programming): As an adaptation to insecurity, the practice of withdrawing international (or other at-risk staff) while transferring increased programming responsibilities to local staff or local partner </a:t>
            </a:r>
            <a:r>
              <a:rPr lang="en-US" sz="3200" dirty="0" err="1"/>
              <a:t>organisations</a:t>
            </a:r>
            <a:r>
              <a:rPr lang="en-US" sz="3200" dirty="0"/>
              <a:t>. (OCHA 2011</a:t>
            </a:r>
            <a:r>
              <a:rPr lang="en-US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4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Implementing activities in areas with restricted access entails risks with regard to</a:t>
            </a:r>
          </a:p>
          <a:p>
            <a:r>
              <a:rPr lang="en-US" sz="3200" dirty="0"/>
              <a:t>Security of (partner) staff and beneficiaries</a:t>
            </a:r>
          </a:p>
          <a:p>
            <a:r>
              <a:rPr lang="en-US" sz="3200" dirty="0"/>
              <a:t>Ensuring accountability</a:t>
            </a:r>
          </a:p>
          <a:p>
            <a:r>
              <a:rPr lang="en-US" sz="3200" dirty="0"/>
              <a:t>Securing assets and resources</a:t>
            </a:r>
          </a:p>
          <a:p>
            <a:r>
              <a:rPr lang="en-US" sz="3200" dirty="0"/>
              <a:t>monitoring and ensuring quality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4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</a:t>
            </a:r>
            <a:r>
              <a:rPr lang="en-US" b="1" i="1" dirty="0" err="1"/>
              <a:t>mre</a:t>
            </a:r>
            <a:r>
              <a:rPr lang="en-US" dirty="0"/>
              <a:t>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02918" y="2011680"/>
            <a:ext cx="10642717" cy="420624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Implementing MRE activities in areas with restricted access entails the same risks:</a:t>
            </a:r>
          </a:p>
          <a:p>
            <a:r>
              <a:rPr lang="en-US" sz="3200" dirty="0"/>
              <a:t>Security of (partner) staff and beneficiaries</a:t>
            </a:r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0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</a:t>
            </a:r>
            <a:r>
              <a:rPr lang="en-US" b="1" i="1" dirty="0" err="1"/>
              <a:t>mre</a:t>
            </a:r>
            <a:r>
              <a:rPr lang="en-US" dirty="0"/>
              <a:t>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02918" y="2011680"/>
            <a:ext cx="10642717" cy="420624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Implementing MRE activities in areas with restricted access entails the same risks:</a:t>
            </a:r>
          </a:p>
          <a:p>
            <a:r>
              <a:rPr lang="en-US" sz="3200" dirty="0"/>
              <a:t>Security of (partner) staff and beneficiaries</a:t>
            </a:r>
          </a:p>
          <a:p>
            <a:r>
              <a:rPr lang="en-US" sz="3200" dirty="0"/>
              <a:t>Ensuring accountability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4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</a:t>
            </a:r>
            <a:r>
              <a:rPr lang="en-US" b="1" i="1" dirty="0" err="1"/>
              <a:t>mre</a:t>
            </a:r>
            <a:r>
              <a:rPr lang="en-US" dirty="0"/>
              <a:t>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02918" y="2011680"/>
            <a:ext cx="10642717" cy="420624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Implementing MRE activities in areas with restricted access entails the same risks:</a:t>
            </a:r>
          </a:p>
          <a:p>
            <a:r>
              <a:rPr lang="en-US" sz="3200" dirty="0"/>
              <a:t>Security of (partner) staff and beneficiaries</a:t>
            </a:r>
          </a:p>
          <a:p>
            <a:r>
              <a:rPr lang="en-US" sz="3200" dirty="0"/>
              <a:t>Ensuring accountability</a:t>
            </a:r>
          </a:p>
          <a:p>
            <a:r>
              <a:rPr lang="en-US" sz="3200" strike="sngStrike" dirty="0"/>
              <a:t>Securing assets and resources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10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</a:t>
            </a:r>
            <a:r>
              <a:rPr lang="en-US" b="1" i="1" dirty="0" err="1"/>
              <a:t>mre</a:t>
            </a:r>
            <a:r>
              <a:rPr lang="en-US" dirty="0"/>
              <a:t>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064" y="2011680"/>
            <a:ext cx="10642717" cy="4206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Implementing MRE activities in areas with restricted access entails the same risks:</a:t>
            </a:r>
          </a:p>
          <a:p>
            <a:r>
              <a:rPr lang="en-US" sz="3200" dirty="0"/>
              <a:t>Security of (partner) staff and beneficiaries</a:t>
            </a:r>
          </a:p>
          <a:p>
            <a:r>
              <a:rPr lang="en-US" sz="3200" dirty="0"/>
              <a:t>Ensuring accountability</a:t>
            </a:r>
          </a:p>
          <a:p>
            <a:r>
              <a:rPr lang="en-US" sz="3200" strike="sngStrike" dirty="0"/>
              <a:t>Securing assets and resources</a:t>
            </a:r>
          </a:p>
          <a:p>
            <a:r>
              <a:rPr lang="en-US" sz="3200" dirty="0"/>
              <a:t>monitoring and ensuring quality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/>
              <a:t>MRE only represents a value if it is </a:t>
            </a:r>
            <a:r>
              <a:rPr lang="en-US" sz="2800" u="sng" dirty="0"/>
              <a:t>done</a:t>
            </a:r>
            <a:r>
              <a:rPr lang="en-US" sz="2800" dirty="0"/>
              <a:t> – and if it is done </a:t>
            </a:r>
            <a:r>
              <a:rPr lang="en-US" sz="2800" u="sng" dirty="0"/>
              <a:t>properly</a:t>
            </a:r>
            <a:r>
              <a:rPr lang="en-US" sz="2800" dirty="0"/>
              <a:t>!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Restricted access </a:t>
            </a:r>
            <a:r>
              <a:rPr lang="en-US" dirty="0" err="1"/>
              <a:t>mre</a:t>
            </a:r>
            <a:r>
              <a:rPr lang="en-US" dirty="0"/>
              <a:t>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7538" y="2165924"/>
            <a:ext cx="11114841" cy="3283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We can mitigate the risks to MRE programming through</a:t>
            </a:r>
          </a:p>
          <a:p>
            <a:r>
              <a:rPr lang="en-US" sz="2800" dirty="0"/>
              <a:t>Revised training methodology</a:t>
            </a:r>
          </a:p>
          <a:p>
            <a:r>
              <a:rPr lang="en-US" sz="2800" dirty="0"/>
              <a:t>Revised RE tools and materials</a:t>
            </a:r>
          </a:p>
          <a:p>
            <a:r>
              <a:rPr lang="en-US" sz="2800" dirty="0"/>
              <a:t>Increased support to and capacity development of implementing teams</a:t>
            </a:r>
          </a:p>
          <a:p>
            <a:r>
              <a:rPr lang="en-US" sz="2800" dirty="0"/>
              <a:t>Establish a culture of </a:t>
            </a:r>
            <a:r>
              <a:rPr lang="en-US" sz="2800" i="1" dirty="0"/>
              <a:t>learning</a:t>
            </a:r>
          </a:p>
          <a:p>
            <a:r>
              <a:rPr lang="en-US" sz="2800" dirty="0"/>
              <a:t>Improved M&amp;E system</a:t>
            </a:r>
          </a:p>
          <a:p>
            <a:r>
              <a:rPr lang="en-US" sz="2800" dirty="0"/>
              <a:t>Strategic Partnerships</a:t>
            </a:r>
          </a:p>
          <a:p>
            <a:r>
              <a:rPr lang="en-US" sz="2800" dirty="0"/>
              <a:t>Revised delivery methodologies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0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training methodology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5098" y="2327564"/>
            <a:ext cx="10102391" cy="3283527"/>
          </a:xfrm>
        </p:spPr>
        <p:txBody>
          <a:bodyPr>
            <a:normAutofit/>
          </a:bodyPr>
          <a:lstStyle/>
          <a:p>
            <a:r>
              <a:rPr lang="en-US" sz="3200" dirty="0"/>
              <a:t>Reflect the reality of the team</a:t>
            </a:r>
          </a:p>
          <a:p>
            <a:r>
              <a:rPr lang="en-US" sz="3200" dirty="0"/>
              <a:t>Have emphasis on practical exercises, thoroughly testing facilitation skills </a:t>
            </a:r>
          </a:p>
          <a:p>
            <a:r>
              <a:rPr lang="en-US" sz="3200" dirty="0"/>
              <a:t>Prepare to be self-reliant and dynamic</a:t>
            </a:r>
          </a:p>
          <a:p>
            <a:r>
              <a:rPr lang="en-US" sz="3200" dirty="0"/>
              <a:t>Web-based training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0781" y="5776938"/>
            <a:ext cx="1146147" cy="88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00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0</TotalTime>
  <Words>604</Words>
  <Application>Microsoft Office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Corbel</vt:lpstr>
      <vt:lpstr>Wingdings</vt:lpstr>
      <vt:lpstr>Banded</vt:lpstr>
      <vt:lpstr>“Restricted Access MRE Programming”</vt:lpstr>
      <vt:lpstr>Definition…</vt:lpstr>
      <vt:lpstr>Restricted access programming</vt:lpstr>
      <vt:lpstr>Restricted access mre programming</vt:lpstr>
      <vt:lpstr>Restricted access mre programming</vt:lpstr>
      <vt:lpstr>Restricted access mre programming</vt:lpstr>
      <vt:lpstr>Restricted access mre programming</vt:lpstr>
      <vt:lpstr>Restricted access mre programming</vt:lpstr>
      <vt:lpstr>Revised training methodology</vt:lpstr>
      <vt:lpstr>Revised RE tools and materials</vt:lpstr>
      <vt:lpstr>Increased support &amp; capacity development</vt:lpstr>
      <vt:lpstr>Establish a culture of learning</vt:lpstr>
      <vt:lpstr>Improved M&amp;E system</vt:lpstr>
      <vt:lpstr>Partnerships</vt:lpstr>
      <vt:lpstr>delivery methodologies</vt:lpstr>
      <vt:lpstr>delivery methodologies</vt:lpstr>
    </vt:vector>
  </TitlesOfParts>
  <Company>UNICEF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Hugues Laurenge</dc:creator>
  <cp:lastModifiedBy>Hodge Kaitlin</cp:lastModifiedBy>
  <cp:revision>59</cp:revision>
  <dcterms:created xsi:type="dcterms:W3CDTF">2016-10-05T18:26:50Z</dcterms:created>
  <dcterms:modified xsi:type="dcterms:W3CDTF">2020-08-20T11:44:29Z</dcterms:modified>
</cp:coreProperties>
</file>