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9" r:id="rId3"/>
    <p:sldId id="268" r:id="rId4"/>
    <p:sldId id="260" r:id="rId5"/>
    <p:sldId id="261" r:id="rId6"/>
    <p:sldId id="282" r:id="rId7"/>
    <p:sldId id="262" r:id="rId8"/>
    <p:sldId id="283" r:id="rId9"/>
    <p:sldId id="269" r:id="rId10"/>
    <p:sldId id="270" r:id="rId11"/>
    <p:sldId id="271" r:id="rId12"/>
    <p:sldId id="280" r:id="rId13"/>
    <p:sldId id="281" r:id="rId14"/>
    <p:sldId id="277"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rgiy Prokhorov" initials="SP" lastIdx="1" clrIdx="0">
    <p:extLst>
      <p:ext uri="{19B8F6BF-5375-455C-9EA6-DF929625EA0E}">
        <p15:presenceInfo xmlns:p15="http://schemas.microsoft.com/office/powerpoint/2012/main" userId="S-1-5-21-889838981-920820592-1903951286-226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73993" autoAdjust="0"/>
  </p:normalViewPr>
  <p:slideViewPr>
    <p:cSldViewPr snapToGrid="0">
      <p:cViewPr varScale="1">
        <p:scale>
          <a:sx n="50" d="100"/>
          <a:sy n="50" d="100"/>
        </p:scale>
        <p:origin x="129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prokhorov\AppData\Local\Microsoft\Windows\INetCache\Content.Outlook\GPLVMJQZ\Stopbullying%20Adwords%20Region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prokhorov\AppData\Local\Microsoft\Windows\INetCache\Content.Outlook\GPLVMJQZ\Stopbullying%20Adwords%20Region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'[Stopbullying Adwords Regions.xlsx]Sheet1'!$C$6:$C$43</c:f>
              <c:numCache>
                <c:formatCode>mmm\-yy</c:formatCode>
                <c:ptCount val="38"/>
                <c:pt idx="0">
                  <c:v>41730</c:v>
                </c:pt>
                <c:pt idx="1">
                  <c:v>41760</c:v>
                </c:pt>
                <c:pt idx="2">
                  <c:v>41791</c:v>
                </c:pt>
                <c:pt idx="3">
                  <c:v>41821</c:v>
                </c:pt>
                <c:pt idx="4">
                  <c:v>41852</c:v>
                </c:pt>
                <c:pt idx="5">
                  <c:v>41883</c:v>
                </c:pt>
                <c:pt idx="6">
                  <c:v>41913</c:v>
                </c:pt>
                <c:pt idx="7">
                  <c:v>41944</c:v>
                </c:pt>
                <c:pt idx="8">
                  <c:v>41974</c:v>
                </c:pt>
                <c:pt idx="9">
                  <c:v>42005</c:v>
                </c:pt>
                <c:pt idx="10">
                  <c:v>42036</c:v>
                </c:pt>
                <c:pt idx="11">
                  <c:v>42064</c:v>
                </c:pt>
                <c:pt idx="12">
                  <c:v>42095</c:v>
                </c:pt>
                <c:pt idx="13">
                  <c:v>42125</c:v>
                </c:pt>
                <c:pt idx="14">
                  <c:v>42156</c:v>
                </c:pt>
                <c:pt idx="15">
                  <c:v>42186</c:v>
                </c:pt>
                <c:pt idx="16">
                  <c:v>42217</c:v>
                </c:pt>
                <c:pt idx="17">
                  <c:v>42248</c:v>
                </c:pt>
                <c:pt idx="18">
                  <c:v>42278</c:v>
                </c:pt>
                <c:pt idx="19">
                  <c:v>42309</c:v>
                </c:pt>
                <c:pt idx="20">
                  <c:v>42339</c:v>
                </c:pt>
                <c:pt idx="21">
                  <c:v>42370</c:v>
                </c:pt>
                <c:pt idx="22">
                  <c:v>42401</c:v>
                </c:pt>
                <c:pt idx="23">
                  <c:v>42430</c:v>
                </c:pt>
                <c:pt idx="24">
                  <c:v>42461</c:v>
                </c:pt>
                <c:pt idx="25">
                  <c:v>42491</c:v>
                </c:pt>
                <c:pt idx="26">
                  <c:v>42522</c:v>
                </c:pt>
                <c:pt idx="27">
                  <c:v>42552</c:v>
                </c:pt>
                <c:pt idx="28">
                  <c:v>42583</c:v>
                </c:pt>
                <c:pt idx="29">
                  <c:v>42614</c:v>
                </c:pt>
                <c:pt idx="30">
                  <c:v>42644</c:v>
                </c:pt>
                <c:pt idx="31">
                  <c:v>42675</c:v>
                </c:pt>
                <c:pt idx="32">
                  <c:v>42705</c:v>
                </c:pt>
                <c:pt idx="33">
                  <c:v>42736</c:v>
                </c:pt>
                <c:pt idx="34">
                  <c:v>42767</c:v>
                </c:pt>
                <c:pt idx="35">
                  <c:v>42795</c:v>
                </c:pt>
                <c:pt idx="36">
                  <c:v>42826</c:v>
                </c:pt>
                <c:pt idx="37">
                  <c:v>42856</c:v>
                </c:pt>
              </c:numCache>
            </c:numRef>
          </c:cat>
          <c:val>
            <c:numRef>
              <c:f>'[Stopbullying Adwords Regions.xlsx]Sheet1'!$D$6:$D$43</c:f>
              <c:numCache>
                <c:formatCode>General</c:formatCode>
                <c:ptCount val="38"/>
                <c:pt idx="0">
                  <c:v>3</c:v>
                </c:pt>
                <c:pt idx="1">
                  <c:v>25</c:v>
                </c:pt>
                <c:pt idx="2">
                  <c:v>42</c:v>
                </c:pt>
                <c:pt idx="3">
                  <c:v>621</c:v>
                </c:pt>
                <c:pt idx="4">
                  <c:v>752</c:v>
                </c:pt>
                <c:pt idx="5">
                  <c:v>183</c:v>
                </c:pt>
                <c:pt idx="6">
                  <c:v>129</c:v>
                </c:pt>
                <c:pt idx="7">
                  <c:v>40</c:v>
                </c:pt>
                <c:pt idx="8">
                  <c:v>15</c:v>
                </c:pt>
                <c:pt idx="9">
                  <c:v>311</c:v>
                </c:pt>
                <c:pt idx="10">
                  <c:v>269</c:v>
                </c:pt>
                <c:pt idx="11">
                  <c:v>96</c:v>
                </c:pt>
                <c:pt idx="12">
                  <c:v>16</c:v>
                </c:pt>
                <c:pt idx="13">
                  <c:v>34</c:v>
                </c:pt>
                <c:pt idx="14">
                  <c:v>43</c:v>
                </c:pt>
                <c:pt idx="15">
                  <c:v>28</c:v>
                </c:pt>
                <c:pt idx="16">
                  <c:v>44</c:v>
                </c:pt>
                <c:pt idx="17">
                  <c:v>10</c:v>
                </c:pt>
                <c:pt idx="18">
                  <c:v>10</c:v>
                </c:pt>
                <c:pt idx="19">
                  <c:v>8</c:v>
                </c:pt>
                <c:pt idx="20">
                  <c:v>10</c:v>
                </c:pt>
                <c:pt idx="21">
                  <c:v>2</c:v>
                </c:pt>
                <c:pt idx="22">
                  <c:v>10</c:v>
                </c:pt>
                <c:pt idx="23">
                  <c:v>3</c:v>
                </c:pt>
                <c:pt idx="24">
                  <c:v>8</c:v>
                </c:pt>
                <c:pt idx="25">
                  <c:v>4</c:v>
                </c:pt>
                <c:pt idx="26">
                  <c:v>12</c:v>
                </c:pt>
                <c:pt idx="27">
                  <c:v>10</c:v>
                </c:pt>
                <c:pt idx="28">
                  <c:v>15</c:v>
                </c:pt>
                <c:pt idx="29">
                  <c:v>8</c:v>
                </c:pt>
                <c:pt idx="30">
                  <c:v>9</c:v>
                </c:pt>
                <c:pt idx="31">
                  <c:v>7</c:v>
                </c:pt>
                <c:pt idx="32">
                  <c:v>3</c:v>
                </c:pt>
                <c:pt idx="33">
                  <c:v>10</c:v>
                </c:pt>
                <c:pt idx="34">
                  <c:v>12</c:v>
                </c:pt>
                <c:pt idx="35">
                  <c:v>16</c:v>
                </c:pt>
                <c:pt idx="36">
                  <c:v>13</c:v>
                </c:pt>
                <c:pt idx="37">
                  <c:v>6</c:v>
                </c:pt>
              </c:numCache>
            </c:numRef>
          </c:val>
          <c:smooth val="0"/>
          <c:extLst>
            <c:ext xmlns:c16="http://schemas.microsoft.com/office/drawing/2014/chart" uri="{C3380CC4-5D6E-409C-BE32-E72D297353CC}">
              <c16:uniqueId val="{00000000-0804-4C46-BDD0-74D267DABDCA}"/>
            </c:ext>
          </c:extLst>
        </c:ser>
        <c:dLbls>
          <c:showLegendKey val="0"/>
          <c:showVal val="0"/>
          <c:showCatName val="0"/>
          <c:showSerName val="0"/>
          <c:showPercent val="0"/>
          <c:showBubbleSize val="0"/>
        </c:dLbls>
        <c:smooth val="0"/>
        <c:axId val="289792216"/>
        <c:axId val="289788688"/>
      </c:lineChart>
      <c:dateAx>
        <c:axId val="289792216"/>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89788688"/>
        <c:crosses val="autoZero"/>
        <c:auto val="1"/>
        <c:lblOffset val="100"/>
        <c:baseTimeUnit val="months"/>
      </c:dateAx>
      <c:valAx>
        <c:axId val="28978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89792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 of children defining</a:t>
            </a:r>
            <a:r>
              <a:rPr lang="en-US" sz="2000" baseline="0" dirty="0"/>
              <a:t> the most effective </a:t>
            </a:r>
            <a:r>
              <a:rPr lang="en-US" sz="2000" baseline="0" dirty="0" err="1"/>
              <a:t>comms</a:t>
            </a:r>
            <a:r>
              <a:rPr lang="en-US" sz="2000" baseline="0" dirty="0"/>
              <a:t> channels</a:t>
            </a:r>
            <a:endParaRPr 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'[Stopbullying Adwords Regions.xlsx]Sheet1'!$C$51:$C$56</c:f>
              <c:strCache>
                <c:ptCount val="6"/>
                <c:pt idx="0">
                  <c:v>Social media</c:v>
                </c:pt>
                <c:pt idx="1">
                  <c:v>Videos</c:v>
                </c:pt>
                <c:pt idx="2">
                  <c:v>Online games</c:v>
                </c:pt>
                <c:pt idx="3">
                  <c:v>Printed materials</c:v>
                </c:pt>
                <c:pt idx="4">
                  <c:v>Thematic events</c:v>
                </c:pt>
                <c:pt idx="5">
                  <c:v>Thematic articles in the web</c:v>
                </c:pt>
              </c:strCache>
            </c:strRef>
          </c:cat>
          <c:val>
            <c:numRef>
              <c:f>'[Stopbullying Adwords Regions.xlsx]Sheet1'!$D$51:$D$56</c:f>
              <c:numCache>
                <c:formatCode>0%</c:formatCode>
                <c:ptCount val="6"/>
                <c:pt idx="0">
                  <c:v>0.41</c:v>
                </c:pt>
                <c:pt idx="1">
                  <c:v>0.57999999999999996</c:v>
                </c:pt>
                <c:pt idx="2">
                  <c:v>0.26</c:v>
                </c:pt>
                <c:pt idx="3">
                  <c:v>0.87</c:v>
                </c:pt>
                <c:pt idx="4">
                  <c:v>0.72</c:v>
                </c:pt>
                <c:pt idx="5">
                  <c:v>0.31</c:v>
                </c:pt>
              </c:numCache>
            </c:numRef>
          </c:val>
          <c:extLst>
            <c:ext xmlns:c16="http://schemas.microsoft.com/office/drawing/2014/chart" uri="{C3380CC4-5D6E-409C-BE32-E72D297353CC}">
              <c16:uniqueId val="{00000000-D2FC-4310-A241-83BE865ADDD2}"/>
            </c:ext>
          </c:extLst>
        </c:ser>
        <c:dLbls>
          <c:showLegendKey val="0"/>
          <c:showVal val="0"/>
          <c:showCatName val="0"/>
          <c:showSerName val="0"/>
          <c:showPercent val="0"/>
          <c:showBubbleSize val="0"/>
        </c:dLbls>
        <c:gapWidth val="219"/>
        <c:overlap val="-27"/>
        <c:axId val="289789080"/>
        <c:axId val="290666952"/>
      </c:barChart>
      <c:catAx>
        <c:axId val="28978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290666952"/>
        <c:crosses val="autoZero"/>
        <c:auto val="1"/>
        <c:lblAlgn val="ctr"/>
        <c:lblOffset val="100"/>
        <c:noMultiLvlLbl val="0"/>
      </c:catAx>
      <c:valAx>
        <c:axId val="290666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97890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6DDFF-8904-4D60-A257-7B4D5446847B}" type="datetimeFigureOut">
              <a:rPr lang="en-US" smtClean="0"/>
              <a:t>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A0286-740B-4EAE-A7AD-DB72C26DFF68}" type="slidenum">
              <a:rPr lang="en-US" smtClean="0"/>
              <a:t>‹N°›</a:t>
            </a:fld>
            <a:endParaRPr lang="en-US"/>
          </a:p>
        </p:txBody>
      </p:sp>
    </p:spTree>
    <p:extLst>
      <p:ext uri="{BB962C8B-B14F-4D97-AF65-F5344CB8AC3E}">
        <p14:creationId xmlns:p14="http://schemas.microsoft.com/office/powerpoint/2010/main" val="82640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2</a:t>
            </a:fld>
            <a:endParaRPr lang="en-US"/>
          </a:p>
        </p:txBody>
      </p:sp>
    </p:spTree>
    <p:extLst>
      <p:ext uri="{BB962C8B-B14F-4D97-AF65-F5344CB8AC3E}">
        <p14:creationId xmlns:p14="http://schemas.microsoft.com/office/powerpoint/2010/main" val="297692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Credible reports were received from DDG, Human Rights Watch, International Committee of the Red Cross (ICRC) and the State Emergency Services of Ukraine (SES) of widespread use of mines and booby traps, particularly around military checkpoints and in the lines of separation. In addition to this there is evidence to show that artillery shelling and cluster munitions have been widely used by both sides. There are anecdotal reports of landmine/unexploded ordnance/improvised explosive devices (UXO/IED) casualties in the media, but whilst data on these incidents is collected by various government ministries, it is not at present publically available. 34% - women, 57% men. 7% children.</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3</a:t>
            </a:fld>
            <a:endParaRPr lang="en-US"/>
          </a:p>
        </p:txBody>
      </p:sp>
    </p:spTree>
    <p:extLst>
      <p:ext uri="{BB962C8B-B14F-4D97-AF65-F5344CB8AC3E}">
        <p14:creationId xmlns:p14="http://schemas.microsoft.com/office/powerpoint/2010/main" val="404022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C4D involves understanding people, their beliefs and values, the social and cultural norms that shape their lives. It involves engaging communities and listening to adults and children as they identify problems, propose solutions and act upon them.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4</a:t>
            </a:fld>
            <a:endParaRPr lang="en-US"/>
          </a:p>
        </p:txBody>
      </p:sp>
    </p:spTree>
    <p:extLst>
      <p:ext uri="{BB962C8B-B14F-4D97-AF65-F5344CB8AC3E}">
        <p14:creationId xmlns:p14="http://schemas.microsoft.com/office/powerpoint/2010/main" val="21043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of</a:t>
            </a:r>
            <a:r>
              <a:rPr lang="en-GB" baseline="0" dirty="0"/>
              <a:t> the children who defined the </a:t>
            </a:r>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5</a:t>
            </a:fld>
            <a:endParaRPr lang="en-US"/>
          </a:p>
        </p:txBody>
      </p:sp>
    </p:spTree>
    <p:extLst>
      <p:ext uri="{BB962C8B-B14F-4D97-AF65-F5344CB8AC3E}">
        <p14:creationId xmlns:p14="http://schemas.microsoft.com/office/powerpoint/2010/main" val="3007152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A0286-740B-4EAE-A7AD-DB72C26DFF68}" type="slidenum">
              <a:rPr lang="en-US" smtClean="0"/>
              <a:t>14</a:t>
            </a:fld>
            <a:endParaRPr lang="en-US"/>
          </a:p>
        </p:txBody>
      </p:sp>
    </p:spTree>
    <p:extLst>
      <p:ext uri="{BB962C8B-B14F-4D97-AF65-F5344CB8AC3E}">
        <p14:creationId xmlns:p14="http://schemas.microsoft.com/office/powerpoint/2010/main" val="1570546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2/9/2020</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2/9/2020</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pF5NmNn_A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5JZWI8TrEY" TargetMode="External"/><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626" y="2294627"/>
            <a:ext cx="11471565" cy="1604514"/>
          </a:xfrm>
        </p:spPr>
        <p:txBody>
          <a:bodyPr>
            <a:normAutofit/>
          </a:bodyPr>
          <a:lstStyle/>
          <a:p>
            <a:r>
              <a:rPr lang="en-US" b="1" dirty="0"/>
              <a:t>Mine Risk education:</a:t>
            </a:r>
          </a:p>
        </p:txBody>
      </p:sp>
      <p:sp>
        <p:nvSpPr>
          <p:cNvPr id="3" name="Subtitle 2"/>
          <p:cNvSpPr>
            <a:spLocks noGrp="1"/>
          </p:cNvSpPr>
          <p:nvPr>
            <p:ph type="subTitle" idx="1"/>
          </p:nvPr>
        </p:nvSpPr>
        <p:spPr>
          <a:xfrm>
            <a:off x="4386960" y="3985099"/>
            <a:ext cx="3342895" cy="676111"/>
          </a:xfrm>
        </p:spPr>
        <p:txBody>
          <a:bodyPr>
            <a:normAutofit lnSpcReduction="10000"/>
          </a:bodyPr>
          <a:lstStyle/>
          <a:p>
            <a:r>
              <a:rPr lang="en-GB" sz="4400" b="1" dirty="0"/>
              <a:t>Ukraine case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2783" y="5798556"/>
            <a:ext cx="1146654" cy="88235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7466" y="5798556"/>
            <a:ext cx="4649429" cy="731144"/>
          </a:xfrm>
          <a:prstGeom prst="rect">
            <a:avLst/>
          </a:prstGeom>
        </p:spPr>
      </p:pic>
    </p:spTree>
    <p:extLst>
      <p:ext uri="{BB962C8B-B14F-4D97-AF65-F5344CB8AC3E}">
        <p14:creationId xmlns:p14="http://schemas.microsoft.com/office/powerpoint/2010/main" val="1073796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Orlando Bloom</a:t>
            </a:r>
            <a:endParaRPr lang="en-US" dirty="0"/>
          </a:p>
        </p:txBody>
      </p:sp>
      <p:pic>
        <p:nvPicPr>
          <p:cNvPr id="6" name="pF5NmNn_ANo"/>
          <p:cNvPicPr>
            <a:picLocks noGrp="1" noRot="1" noChangeAspect="1"/>
          </p:cNvPicPr>
          <p:nvPr>
            <p:ph idx="1"/>
            <a:videoFile r:link="rId1"/>
          </p:nvPr>
        </p:nvPicPr>
        <p:blipFill>
          <a:blip r:embed="rId3"/>
          <a:stretch>
            <a:fillRect/>
          </a:stretch>
        </p:blipFill>
        <p:spPr>
          <a:xfrm>
            <a:off x="1868645" y="1935891"/>
            <a:ext cx="8452625" cy="4754601"/>
          </a:xfrm>
          <a:prstGeom prst="rect">
            <a:avLst/>
          </a:prstGeom>
        </p:spPr>
      </p:pic>
      <p:sp>
        <p:nvSpPr>
          <p:cNvPr id="7" name="TextBox 6"/>
          <p:cNvSpPr txBox="1"/>
          <p:nvPr/>
        </p:nvSpPr>
        <p:spPr>
          <a:xfrm>
            <a:off x="100361" y="6211669"/>
            <a:ext cx="1572321" cy="646331"/>
          </a:xfrm>
          <a:prstGeom prst="rect">
            <a:avLst/>
          </a:prstGeom>
          <a:noFill/>
        </p:spPr>
        <p:txBody>
          <a:bodyPr wrap="square" rtlCol="0">
            <a:spAutoFit/>
          </a:bodyPr>
          <a:lstStyle/>
          <a:p>
            <a:r>
              <a:rPr lang="en-US" sz="1200" dirty="0"/>
              <a:t>https://www.youtube.com/watch?v=pF5NmNn_ANo</a:t>
            </a:r>
          </a:p>
        </p:txBody>
      </p:sp>
    </p:spTree>
    <p:extLst>
      <p:ext uri="{BB962C8B-B14F-4D97-AF65-F5344CB8AC3E}">
        <p14:creationId xmlns:p14="http://schemas.microsoft.com/office/powerpoint/2010/main" val="3803747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b="1" dirty="0">
                <a:latin typeface="Arial" charset="0"/>
                <a:cs typeface="Arial" charset="0"/>
              </a:rPr>
              <a:t>Cartoons for kids</a:t>
            </a:r>
            <a:endParaRPr lang="en-US" dirty="0">
              <a:latin typeface="Arial" charset="0"/>
              <a:cs typeface="Arial" charset="0"/>
            </a:endParaRPr>
          </a:p>
        </p:txBody>
      </p:sp>
      <p:pic>
        <p:nvPicPr>
          <p:cNvPr id="4" name="V5JZWI8TrEY"/>
          <p:cNvPicPr>
            <a:picLocks noGrp="1" noRot="1" noChangeAspect="1"/>
          </p:cNvPicPr>
          <p:nvPr>
            <p:ph idx="1"/>
            <a:videoFile r:link="rId1"/>
          </p:nvPr>
        </p:nvPicPr>
        <p:blipFill>
          <a:blip r:embed="rId3"/>
          <a:stretch>
            <a:fillRect/>
          </a:stretch>
        </p:blipFill>
        <p:spPr>
          <a:xfrm>
            <a:off x="1906858" y="1931481"/>
            <a:ext cx="8404302" cy="472742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3" name="TextBox 2"/>
          <p:cNvSpPr txBox="1"/>
          <p:nvPr/>
        </p:nvSpPr>
        <p:spPr>
          <a:xfrm>
            <a:off x="156117" y="6099717"/>
            <a:ext cx="1661532" cy="646331"/>
          </a:xfrm>
          <a:prstGeom prst="rect">
            <a:avLst/>
          </a:prstGeom>
          <a:noFill/>
        </p:spPr>
        <p:txBody>
          <a:bodyPr wrap="square" rtlCol="0">
            <a:spAutoFit/>
          </a:bodyPr>
          <a:lstStyle/>
          <a:p>
            <a:r>
              <a:rPr lang="en-US" sz="1200" dirty="0"/>
              <a:t>https://www.youtube.com/watch?v=V5JZWI8TrEY</a:t>
            </a:r>
          </a:p>
        </p:txBody>
      </p:sp>
    </p:spTree>
    <p:extLst>
      <p:ext uri="{BB962C8B-B14F-4D97-AF65-F5344CB8AC3E}">
        <p14:creationId xmlns:p14="http://schemas.microsoft.com/office/powerpoint/2010/main" val="1632974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1" y="276885"/>
            <a:ext cx="11814700" cy="1508760"/>
          </a:xfrm>
        </p:spPr>
        <p:txBody>
          <a:bodyPr>
            <a:normAutofit/>
          </a:bodyPr>
          <a:lstStyle/>
          <a:p>
            <a:pPr algn="ctr"/>
            <a:r>
              <a:rPr lang="en-US" dirty="0"/>
              <a:t>Campaign results</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6" name="TextBox 5"/>
          <p:cNvSpPr txBox="1"/>
          <p:nvPr/>
        </p:nvSpPr>
        <p:spPr>
          <a:xfrm>
            <a:off x="236972" y="2219093"/>
            <a:ext cx="11508057" cy="3539430"/>
          </a:xfrm>
          <a:prstGeom prst="rect">
            <a:avLst/>
          </a:prstGeom>
          <a:noFill/>
        </p:spPr>
        <p:txBody>
          <a:bodyPr wrap="square" rtlCol="0">
            <a:spAutoFit/>
          </a:bodyPr>
          <a:lstStyle/>
          <a:p>
            <a:r>
              <a:rPr lang="en-US" sz="2800" dirty="0"/>
              <a:t>More than 500,000 children and parents were reached through mine risk education interventions in Donetsk and Luhansk regions.</a:t>
            </a:r>
          </a:p>
          <a:p>
            <a:endParaRPr lang="en-US" sz="2800" dirty="0"/>
          </a:p>
          <a:p>
            <a:r>
              <a:rPr lang="en-US" sz="2800" dirty="0"/>
              <a:t>The campaign for teenagers, which received a Gold Effie 2016 prize, reached more than 87% of children aged 6–11 years living in conflict-affected areas. </a:t>
            </a:r>
          </a:p>
          <a:p>
            <a:endParaRPr lang="en-US" sz="2800" dirty="0"/>
          </a:p>
          <a:p>
            <a:r>
              <a:rPr lang="en-US" sz="2800" dirty="0"/>
              <a:t>The teenagers’ campaign increased the level of knowledge on key safe </a:t>
            </a:r>
            <a:r>
              <a:rPr lang="en-US" sz="2800" dirty="0" err="1"/>
              <a:t>behaviours</a:t>
            </a:r>
            <a:r>
              <a:rPr lang="en-US" sz="2800" dirty="0"/>
              <a:t> at an average of 12 per cent.</a:t>
            </a:r>
          </a:p>
        </p:txBody>
      </p:sp>
    </p:spTree>
    <p:extLst>
      <p:ext uri="{BB962C8B-B14F-4D97-AF65-F5344CB8AC3E}">
        <p14:creationId xmlns:p14="http://schemas.microsoft.com/office/powerpoint/2010/main" val="1066722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51" y="276885"/>
            <a:ext cx="11814700" cy="1508760"/>
          </a:xfrm>
        </p:spPr>
        <p:txBody>
          <a:bodyPr>
            <a:normAutofit/>
          </a:bodyPr>
          <a:lstStyle/>
          <a:p>
            <a:pPr algn="ctr"/>
            <a:r>
              <a:rPr lang="en-US" dirty="0"/>
              <a:t>COMPARISON BETWEEN THE BASELINE AND ENDLINE: Children school age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4" name="Picture 3"/>
          <p:cNvPicPr>
            <a:picLocks noChangeAspect="1"/>
          </p:cNvPicPr>
          <p:nvPr/>
        </p:nvPicPr>
        <p:blipFill>
          <a:blip r:embed="rId3"/>
          <a:stretch>
            <a:fillRect/>
          </a:stretch>
        </p:blipFill>
        <p:spPr>
          <a:xfrm>
            <a:off x="660985" y="4143111"/>
            <a:ext cx="10660031" cy="1561752"/>
          </a:xfrm>
          <a:prstGeom prst="rect">
            <a:avLst/>
          </a:prstGeom>
        </p:spPr>
      </p:pic>
      <p:pic>
        <p:nvPicPr>
          <p:cNvPr id="11" name="Picture 10"/>
          <p:cNvPicPr>
            <a:picLocks noChangeAspect="1"/>
          </p:cNvPicPr>
          <p:nvPr/>
        </p:nvPicPr>
        <p:blipFill>
          <a:blip r:embed="rId4"/>
          <a:stretch>
            <a:fillRect/>
          </a:stretch>
        </p:blipFill>
        <p:spPr>
          <a:xfrm>
            <a:off x="660986" y="2748341"/>
            <a:ext cx="10660030" cy="1394770"/>
          </a:xfrm>
          <a:prstGeom prst="rect">
            <a:avLst/>
          </a:prstGeom>
        </p:spPr>
      </p:pic>
    </p:spTree>
    <p:extLst>
      <p:ext uri="{BB962C8B-B14F-4D97-AF65-F5344CB8AC3E}">
        <p14:creationId xmlns:p14="http://schemas.microsoft.com/office/powerpoint/2010/main" val="161245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276885"/>
            <a:ext cx="11454849" cy="1508760"/>
          </a:xfrm>
        </p:spPr>
        <p:txBody>
          <a:bodyPr>
            <a:normAutofit/>
          </a:bodyPr>
          <a:lstStyle/>
          <a:p>
            <a:pPr algn="ctr"/>
            <a:r>
              <a:rPr lang="en-US" dirty="0">
                <a:latin typeface="Arial" charset="0"/>
                <a:ea typeface="Arial" charset="0"/>
                <a:cs typeface="Arial" charset="0"/>
              </a:rPr>
              <a:t>Communication Priorities </a:t>
            </a:r>
            <a:r>
              <a:rPr lang="uk-UA" dirty="0">
                <a:latin typeface="Arial" charset="0"/>
                <a:ea typeface="Arial" charset="0"/>
                <a:cs typeface="Arial" charset="0"/>
              </a:rPr>
              <a:t>2017</a:t>
            </a:r>
            <a:endParaRPr lang="en-US" b="1" dirty="0">
              <a:latin typeface="Arial" charset="0"/>
              <a:cs typeface="Arial" charset="0"/>
            </a:endParaRPr>
          </a:p>
        </p:txBody>
      </p:sp>
      <p:sp>
        <p:nvSpPr>
          <p:cNvPr id="3" name="TextBox 2"/>
          <p:cNvSpPr txBox="1"/>
          <p:nvPr/>
        </p:nvSpPr>
        <p:spPr>
          <a:xfrm>
            <a:off x="5214467" y="1785645"/>
            <a:ext cx="1962615" cy="584775"/>
          </a:xfrm>
          <a:prstGeom prst="rect">
            <a:avLst/>
          </a:prstGeom>
          <a:noFill/>
        </p:spPr>
        <p:txBody>
          <a:bodyPr wrap="square" rtlCol="0">
            <a:spAutoFit/>
          </a:bodyPr>
          <a:lstStyle/>
          <a:p>
            <a:r>
              <a:rPr lang="en-GB" sz="3200" dirty="0"/>
              <a:t>Audiences</a:t>
            </a:r>
            <a:endParaRPr lang="en-US" sz="3200" dirty="0"/>
          </a:p>
        </p:txBody>
      </p:sp>
      <p:sp>
        <p:nvSpPr>
          <p:cNvPr id="6" name="Rectangle 5"/>
          <p:cNvSpPr/>
          <p:nvPr/>
        </p:nvSpPr>
        <p:spPr>
          <a:xfrm>
            <a:off x="727654" y="2660352"/>
            <a:ext cx="2113755" cy="997248"/>
          </a:xfrm>
          <a:prstGeom prst="rect">
            <a:avLst/>
          </a:prstGeom>
          <a:solidFill>
            <a:srgbClr val="2899FC"/>
          </a:solidFill>
          <a:ln>
            <a:solidFill>
              <a:srgbClr val="28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School aged children (6-11 priority)</a:t>
            </a:r>
          </a:p>
        </p:txBody>
      </p:sp>
      <p:sp>
        <p:nvSpPr>
          <p:cNvPr id="7" name="Rectangle 6"/>
          <p:cNvSpPr/>
          <p:nvPr/>
        </p:nvSpPr>
        <p:spPr>
          <a:xfrm>
            <a:off x="6700821" y="2660352"/>
            <a:ext cx="2113755" cy="997248"/>
          </a:xfrm>
          <a:prstGeom prst="rect">
            <a:avLst/>
          </a:prstGeom>
          <a:solidFill>
            <a:srgbClr val="2899FC"/>
          </a:solidFill>
          <a:ln>
            <a:solidFill>
              <a:srgbClr val="28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Teachers</a:t>
            </a:r>
            <a:endParaRPr lang="en-US" sz="2000" b="1" dirty="0"/>
          </a:p>
        </p:txBody>
      </p:sp>
      <p:sp>
        <p:nvSpPr>
          <p:cNvPr id="8" name="Rectangle 7"/>
          <p:cNvSpPr/>
          <p:nvPr/>
        </p:nvSpPr>
        <p:spPr>
          <a:xfrm>
            <a:off x="9566516" y="2660352"/>
            <a:ext cx="2113755" cy="997248"/>
          </a:xfrm>
          <a:prstGeom prst="rect">
            <a:avLst/>
          </a:prstGeom>
          <a:solidFill>
            <a:srgbClr val="2899FC"/>
          </a:solidFill>
          <a:ln>
            <a:solidFill>
              <a:srgbClr val="28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t>Government</a:t>
            </a:r>
            <a:endParaRPr lang="en-US" sz="2000" b="1" dirty="0"/>
          </a:p>
        </p:txBody>
      </p:sp>
      <p:sp>
        <p:nvSpPr>
          <p:cNvPr id="9" name="Rectangle 8"/>
          <p:cNvSpPr/>
          <p:nvPr/>
        </p:nvSpPr>
        <p:spPr>
          <a:xfrm>
            <a:off x="3745916" y="2660352"/>
            <a:ext cx="2113755" cy="997248"/>
          </a:xfrm>
          <a:prstGeom prst="rect">
            <a:avLst/>
          </a:prstGeom>
          <a:solidFill>
            <a:srgbClr val="2899FC"/>
          </a:solidFill>
          <a:ln>
            <a:solidFill>
              <a:srgbClr val="2899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Parents of children</a:t>
            </a:r>
          </a:p>
        </p:txBody>
      </p:sp>
      <p:sp>
        <p:nvSpPr>
          <p:cNvPr id="4" name="Rounded Rectangle 3"/>
          <p:cNvSpPr/>
          <p:nvPr/>
        </p:nvSpPr>
        <p:spPr>
          <a:xfrm>
            <a:off x="141081" y="3975243"/>
            <a:ext cx="3223695" cy="26928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Digital info campaign/ </a:t>
            </a:r>
            <a:r>
              <a:rPr lang="en-GB" sz="2400" dirty="0" err="1"/>
              <a:t>edutainment&amp;comic</a:t>
            </a:r>
            <a:r>
              <a:rPr lang="en-GB" sz="2400" dirty="0"/>
              <a:t> cartoons;</a:t>
            </a:r>
          </a:p>
          <a:p>
            <a:pPr algn="ctr"/>
            <a:r>
              <a:rPr lang="en-GB" sz="2400" dirty="0"/>
              <a:t>Direct sessions;</a:t>
            </a:r>
          </a:p>
          <a:p>
            <a:pPr algn="ctr"/>
            <a:r>
              <a:rPr lang="en-GB" sz="2400" dirty="0"/>
              <a:t>TOT and peer-to-peer training sessions</a:t>
            </a:r>
            <a:endParaRPr lang="en-US" sz="2400" dirty="0"/>
          </a:p>
        </p:txBody>
      </p:sp>
      <p:sp>
        <p:nvSpPr>
          <p:cNvPr id="10" name="Rounded Rectangle 9"/>
          <p:cNvSpPr/>
          <p:nvPr/>
        </p:nvSpPr>
        <p:spPr>
          <a:xfrm>
            <a:off x="3505859" y="3975242"/>
            <a:ext cx="2728338" cy="2720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Direct sessions and billboards</a:t>
            </a:r>
          </a:p>
        </p:txBody>
      </p:sp>
      <p:sp>
        <p:nvSpPr>
          <p:cNvPr id="11" name="Rounded Rectangle 10"/>
          <p:cNvSpPr/>
          <p:nvPr/>
        </p:nvSpPr>
        <p:spPr>
          <a:xfrm>
            <a:off x="6516362" y="3947533"/>
            <a:ext cx="2609385" cy="2720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Capacity building: TOTs</a:t>
            </a:r>
            <a:endParaRPr lang="en-US" sz="2400" dirty="0"/>
          </a:p>
        </p:txBody>
      </p:sp>
      <p:sp>
        <p:nvSpPr>
          <p:cNvPr id="12" name="Rounded Rectangle 11"/>
          <p:cNvSpPr/>
          <p:nvPr/>
        </p:nvSpPr>
        <p:spPr>
          <a:xfrm>
            <a:off x="9407912" y="3947533"/>
            <a:ext cx="2609385" cy="27208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Capacity development for mine victim data collection</a:t>
            </a:r>
            <a:endParaRPr lang="en-US" sz="2400" dirty="0"/>
          </a:p>
        </p:txBody>
      </p:sp>
    </p:spTree>
    <p:extLst>
      <p:ext uri="{BB962C8B-B14F-4D97-AF65-F5344CB8AC3E}">
        <p14:creationId xmlns:p14="http://schemas.microsoft.com/office/powerpoint/2010/main" val="2088853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385" y="299187"/>
            <a:ext cx="11305903" cy="1508760"/>
          </a:xfrm>
        </p:spPr>
        <p:txBody>
          <a:bodyPr>
            <a:normAutofit/>
          </a:bodyPr>
          <a:lstStyle/>
          <a:p>
            <a:pPr algn="ctr"/>
            <a:r>
              <a:rPr lang="en-GB" sz="4400" b="1" dirty="0"/>
              <a:t>Thank you!</a:t>
            </a:r>
            <a:endParaRPr lang="en-US" sz="4400" b="1" dirty="0">
              <a:latin typeface="Arial" charset="0"/>
              <a:cs typeface="Arial"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bwMode="auto">
          <a:xfrm>
            <a:off x="3300794" y="2383134"/>
            <a:ext cx="5185284" cy="31903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7271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Conflict in Ukraine</a:t>
            </a:r>
            <a:endParaRPr lang="en-US" dirty="0"/>
          </a:p>
        </p:txBody>
      </p:sp>
      <p:sp>
        <p:nvSpPr>
          <p:cNvPr id="5" name="Content Placeholder 4"/>
          <p:cNvSpPr>
            <a:spLocks noGrp="1"/>
          </p:cNvSpPr>
          <p:nvPr>
            <p:ph idx="1"/>
          </p:nvPr>
        </p:nvSpPr>
        <p:spPr>
          <a:xfrm>
            <a:off x="167268" y="1962615"/>
            <a:ext cx="5698273" cy="4255305"/>
          </a:xfrm>
        </p:spPr>
        <p:txBody>
          <a:bodyPr/>
          <a:lstStyle/>
          <a:p>
            <a:r>
              <a:rPr lang="en-US" dirty="0"/>
              <a:t>started in November 2013 </a:t>
            </a:r>
          </a:p>
          <a:p>
            <a:r>
              <a:rPr lang="en-US" dirty="0"/>
              <a:t>uprisings and unrest in Donetsk and Luhansk oblasts of Ukraine evolved into an armed conflict. </a:t>
            </a:r>
          </a:p>
          <a:p>
            <a:r>
              <a:rPr lang="en-US" dirty="0"/>
              <a:t>With the exception of air-launched weapons, the full arsenal of conventional weapons available to both sides has allegedly been used.</a:t>
            </a:r>
          </a:p>
          <a:p>
            <a:r>
              <a:rPr lang="en-US" dirty="0"/>
              <a:t>As a result of the crisis, the protection needs of civilians have risen significantly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1028" name="Picture 4" descr="Image result for ukrainian confli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434" y="2236028"/>
            <a:ext cx="5883494" cy="390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5740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t>Victim Data collection</a:t>
            </a:r>
            <a:endParaRPr lang="fr-CH" sz="4400" b="1" dirty="0">
              <a:latin typeface="Arial" charset="0"/>
              <a:ea typeface="Arial" charset="0"/>
              <a:cs typeface="Arial"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sp>
        <p:nvSpPr>
          <p:cNvPr id="4" name="Content Placeholder 3"/>
          <p:cNvSpPr>
            <a:spLocks noGrp="1"/>
          </p:cNvSpPr>
          <p:nvPr>
            <p:ph idx="1"/>
          </p:nvPr>
        </p:nvSpPr>
        <p:spPr>
          <a:xfrm>
            <a:off x="89209" y="2039893"/>
            <a:ext cx="11106615" cy="4160727"/>
          </a:xfrm>
        </p:spPr>
        <p:txBody>
          <a:bodyPr/>
          <a:lstStyle/>
          <a:p>
            <a:r>
              <a:rPr lang="en-GB" dirty="0"/>
              <a:t>No official data on the number of the</a:t>
            </a:r>
            <a:r>
              <a:rPr lang="ru-RU" dirty="0"/>
              <a:t> </a:t>
            </a:r>
            <a:r>
              <a:rPr lang="en-GB" dirty="0"/>
              <a:t>civilian victims of mine accidents and ERW. OHCHR reports are the main source of information;</a:t>
            </a:r>
          </a:p>
          <a:p>
            <a:r>
              <a:rPr lang="en-GB" dirty="0"/>
              <a:t>Between 16 Feb and 15 May 2017 OHCHR recorded 193 conflict related civilian casualties. 86 of those happened because of mine, ERW, booby traps or IEDs.</a:t>
            </a:r>
          </a:p>
          <a:p>
            <a:endParaRPr lang="en-GB" dirty="0"/>
          </a:p>
          <a:p>
            <a:endParaRPr lang="en-US" dirty="0"/>
          </a:p>
        </p:txBody>
      </p:sp>
      <p:pic>
        <p:nvPicPr>
          <p:cNvPr id="9" name="Picture 8"/>
          <p:cNvPicPr>
            <a:picLocks noChangeAspect="1"/>
          </p:cNvPicPr>
          <p:nvPr/>
        </p:nvPicPr>
        <p:blipFill>
          <a:blip r:embed="rId4"/>
          <a:stretch>
            <a:fillRect/>
          </a:stretch>
        </p:blipFill>
        <p:spPr>
          <a:xfrm>
            <a:off x="1001518" y="4800348"/>
            <a:ext cx="9815165" cy="1867937"/>
          </a:xfrm>
          <a:prstGeom prst="rect">
            <a:avLst/>
          </a:prstGeom>
        </p:spPr>
      </p:pic>
    </p:spTree>
    <p:extLst>
      <p:ext uri="{BB962C8B-B14F-4D97-AF65-F5344CB8AC3E}">
        <p14:creationId xmlns:p14="http://schemas.microsoft.com/office/powerpoint/2010/main" val="2485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420" y="284176"/>
            <a:ext cx="11820292" cy="1508760"/>
          </a:xfrm>
        </p:spPr>
        <p:txBody>
          <a:bodyPr>
            <a:noAutofit/>
          </a:bodyPr>
          <a:lstStyle/>
          <a:p>
            <a:pPr algn="ctr">
              <a:defRPr sz="2000" b="0" i="0" u="none" strike="noStrike" kern="1200" spc="0" baseline="0">
                <a:solidFill>
                  <a:srgbClr val="FFFFFF">
                    <a:lumMod val="65000"/>
                    <a:lumOff val="35000"/>
                  </a:srgbClr>
                </a:solidFill>
                <a:latin typeface="+mn-lt"/>
                <a:ea typeface="+mn-ea"/>
                <a:cs typeface="+mn-cs"/>
              </a:defRPr>
            </a:pPr>
            <a:r>
              <a:rPr lang="en-US" sz="4400" b="1" dirty="0">
                <a:solidFill>
                  <a:srgbClr val="0070C0"/>
                </a:solidFill>
              </a:rPr>
              <a:t>Conflict-related civilian deaths in Ukraine 24 April 2014 to 15 May 2017</a:t>
            </a:r>
          </a:p>
        </p:txBody>
      </p:sp>
      <p:graphicFrame>
        <p:nvGraphicFramePr>
          <p:cNvPr id="10" name="Chart 9"/>
          <p:cNvGraphicFramePr>
            <a:graphicFrameLocks/>
          </p:cNvGraphicFramePr>
          <p:nvPr>
            <p:extLst>
              <p:ext uri="{D42A27DB-BD31-4B8C-83A1-F6EECF244321}">
                <p14:modId xmlns:p14="http://schemas.microsoft.com/office/powerpoint/2010/main" val="4225592793"/>
              </p:ext>
            </p:extLst>
          </p:nvPr>
        </p:nvGraphicFramePr>
        <p:xfrm>
          <a:off x="178420" y="2057399"/>
          <a:ext cx="11719931" cy="4410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218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dirty="0"/>
              <a:t>Assessment of the </a:t>
            </a:r>
            <a:r>
              <a:rPr lang="en-GB" dirty="0" err="1"/>
              <a:t>comm</a:t>
            </a:r>
            <a:r>
              <a:rPr lang="en-GB" dirty="0"/>
              <a:t> channels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54265806"/>
              </p:ext>
            </p:extLst>
          </p:nvPr>
        </p:nvGraphicFramePr>
        <p:xfrm>
          <a:off x="546952" y="1973108"/>
          <a:ext cx="10685463" cy="4729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4227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dirty="0"/>
              <a:t>Multi media c4d campaign</a:t>
            </a:r>
            <a:endParaRPr lang="en-US" dirty="0"/>
          </a:p>
        </p:txBody>
      </p:sp>
      <p:sp>
        <p:nvSpPr>
          <p:cNvPr id="4" name="Content Placeholder 3"/>
          <p:cNvSpPr>
            <a:spLocks noGrp="1"/>
          </p:cNvSpPr>
          <p:nvPr>
            <p:ph idx="1"/>
          </p:nvPr>
        </p:nvSpPr>
        <p:spPr>
          <a:xfrm>
            <a:off x="301084" y="2018371"/>
            <a:ext cx="10685916" cy="4728117"/>
          </a:xfrm>
        </p:spPr>
        <p:txBody>
          <a:bodyPr>
            <a:noAutofit/>
          </a:bodyPr>
          <a:lstStyle/>
          <a:p>
            <a:pPr marL="0" indent="0">
              <a:buNone/>
            </a:pPr>
            <a:r>
              <a:rPr lang="en-GB" sz="3200" b="1" dirty="0"/>
              <a:t>Digital advertisement campaign – web sites (kids and adults, Bloom video).</a:t>
            </a:r>
            <a:endParaRPr lang="uk-UA" sz="3200" b="1" dirty="0"/>
          </a:p>
          <a:p>
            <a:pPr marL="0" indent="0">
              <a:buNone/>
            </a:pPr>
            <a:r>
              <a:rPr lang="en-GB" sz="3200" b="1" dirty="0"/>
              <a:t>Billboards in the relevant oblasts and checkpoints;</a:t>
            </a:r>
          </a:p>
          <a:p>
            <a:pPr marL="0" indent="0">
              <a:buNone/>
            </a:pPr>
            <a:r>
              <a:rPr lang="en-GB" sz="3200" b="1" dirty="0"/>
              <a:t>Printed materials at the checkpoints;</a:t>
            </a:r>
          </a:p>
          <a:p>
            <a:pPr marL="0" indent="0">
              <a:buNone/>
            </a:pPr>
            <a:r>
              <a:rPr lang="en-GB" sz="3200" b="1" dirty="0"/>
              <a:t>Comic books, daybooks and leaflets in the schools;</a:t>
            </a:r>
          </a:p>
          <a:p>
            <a:pPr marL="0" indent="0">
              <a:buNone/>
            </a:pPr>
            <a:r>
              <a:rPr lang="en-GB" sz="3200" b="1" dirty="0"/>
              <a:t>Direct sessions on MRE with children in the schools;</a:t>
            </a:r>
          </a:p>
          <a:p>
            <a:pPr marL="0" indent="0">
              <a:buNone/>
            </a:pPr>
            <a:r>
              <a:rPr lang="en-GB" sz="3200" b="1" dirty="0"/>
              <a:t>Training of trainers on MRE in the schools;</a:t>
            </a:r>
          </a:p>
          <a:p>
            <a:pPr marL="0" indent="0">
              <a:buNone/>
            </a:pPr>
            <a:r>
              <a:rPr lang="en-GB" sz="3200" b="1" dirty="0"/>
              <a:t>PSAs in the trains from and to the relevant regions;</a:t>
            </a:r>
            <a:endParaRPr lang="en-US" sz="3200" b="1" dirty="0"/>
          </a:p>
        </p:txBody>
      </p:sp>
    </p:spTree>
    <p:extLst>
      <p:ext uri="{BB962C8B-B14F-4D97-AF65-F5344CB8AC3E}">
        <p14:creationId xmlns:p14="http://schemas.microsoft.com/office/powerpoint/2010/main" val="41529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51" y="232280"/>
            <a:ext cx="10649416" cy="1460475"/>
          </a:xfrm>
        </p:spPr>
        <p:txBody>
          <a:bodyPr>
            <a:normAutofit fontScale="90000"/>
          </a:bodyPr>
          <a:lstStyle/>
          <a:p>
            <a:pPr algn="ctr"/>
            <a:r>
              <a:rPr lang="en-GB" b="1" dirty="0" err="1">
                <a:latin typeface="Arial" charset="0"/>
                <a:cs typeface="Arial" charset="0"/>
              </a:rPr>
              <a:t>Superheros</a:t>
            </a:r>
            <a:r>
              <a:rPr lang="en-GB" b="1" dirty="0">
                <a:latin typeface="Arial" charset="0"/>
                <a:cs typeface="Arial" charset="0"/>
              </a:rPr>
              <a:t> campaign: Web site for children &amp; comic Books </a:t>
            </a:r>
            <a:br>
              <a:rPr lang="en-GB" b="1" dirty="0">
                <a:latin typeface="Arial" charset="0"/>
                <a:cs typeface="Arial" charset="0"/>
              </a:rPr>
            </a:br>
            <a:r>
              <a:rPr lang="en-GB" b="1" dirty="0">
                <a:latin typeface="Arial" charset="0"/>
                <a:cs typeface="Arial" charset="0"/>
              </a:rPr>
              <a:t>Received gold Effie award</a:t>
            </a:r>
            <a:endParaRPr lang="en-US" b="1"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4" name="Picture 3"/>
          <p:cNvPicPr>
            <a:picLocks noChangeAspect="1"/>
          </p:cNvPicPr>
          <p:nvPr/>
        </p:nvPicPr>
        <p:blipFill>
          <a:blip r:embed="rId3"/>
          <a:stretch>
            <a:fillRect/>
          </a:stretch>
        </p:blipFill>
        <p:spPr>
          <a:xfrm>
            <a:off x="1639228" y="1839950"/>
            <a:ext cx="8690285" cy="5018049"/>
          </a:xfrm>
          <a:prstGeom prst="rect">
            <a:avLst/>
          </a:prstGeom>
        </p:spPr>
      </p:pic>
      <p:sp>
        <p:nvSpPr>
          <p:cNvPr id="7" name="TextBox 6"/>
          <p:cNvSpPr txBox="1"/>
          <p:nvPr/>
        </p:nvSpPr>
        <p:spPr>
          <a:xfrm>
            <a:off x="122663" y="6520401"/>
            <a:ext cx="1360449" cy="276999"/>
          </a:xfrm>
          <a:prstGeom prst="rect">
            <a:avLst/>
          </a:prstGeom>
          <a:noFill/>
        </p:spPr>
        <p:txBody>
          <a:bodyPr wrap="square" rtlCol="0">
            <a:spAutoFit/>
          </a:bodyPr>
          <a:lstStyle/>
          <a:p>
            <a:r>
              <a:rPr lang="en-GB" sz="1200" dirty="0"/>
              <a:t>www.inforce.team</a:t>
            </a:r>
            <a:endParaRPr lang="en-US" sz="1200" dirty="0"/>
          </a:p>
        </p:txBody>
      </p:sp>
    </p:spTree>
    <p:extLst>
      <p:ext uri="{BB962C8B-B14F-4D97-AF65-F5344CB8AC3E}">
        <p14:creationId xmlns:p14="http://schemas.microsoft.com/office/powerpoint/2010/main" val="101123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err="1">
                <a:latin typeface="Arial" charset="0"/>
                <a:cs typeface="Arial" charset="0"/>
              </a:rPr>
              <a:t>Superheros</a:t>
            </a:r>
            <a:r>
              <a:rPr lang="en-GB" b="1" dirty="0">
                <a:latin typeface="Arial" charset="0"/>
                <a:cs typeface="Arial" charset="0"/>
              </a:rPr>
              <a:t> Campaign</a:t>
            </a:r>
            <a:br>
              <a:rPr lang="en-GB" b="1" dirty="0">
                <a:latin typeface="Arial" charset="0"/>
                <a:cs typeface="Arial" charset="0"/>
              </a:rPr>
            </a:br>
            <a:r>
              <a:rPr lang="en-GB" b="1" dirty="0">
                <a:latin typeface="Arial" charset="0"/>
                <a:cs typeface="Arial" charset="0"/>
              </a:rPr>
              <a:t>Video case</a:t>
            </a:r>
            <a:endParaRPr lang="en-US" dirty="0"/>
          </a:p>
        </p:txBody>
      </p:sp>
      <p:sp>
        <p:nvSpPr>
          <p:cNvPr id="7" name="TextBox 6"/>
          <p:cNvSpPr txBox="1"/>
          <p:nvPr/>
        </p:nvSpPr>
        <p:spPr>
          <a:xfrm>
            <a:off x="100361" y="6211669"/>
            <a:ext cx="1572321" cy="461665"/>
          </a:xfrm>
          <a:prstGeom prst="rect">
            <a:avLst/>
          </a:prstGeom>
          <a:noFill/>
        </p:spPr>
        <p:txBody>
          <a:bodyPr wrap="square" rtlCol="0">
            <a:spAutoFit/>
          </a:bodyPr>
          <a:lstStyle/>
          <a:p>
            <a:r>
              <a:rPr lang="en-US" sz="1200" dirty="0"/>
              <a:t>https://youtu.be/6jFgOAiM2-A</a:t>
            </a:r>
          </a:p>
        </p:txBody>
      </p:sp>
      <p:pic>
        <p:nvPicPr>
          <p:cNvPr id="5" name="Content Placeholder 4"/>
          <p:cNvPicPr>
            <a:picLocks noGrp="1" noChangeAspect="1"/>
          </p:cNvPicPr>
          <p:nvPr>
            <p:ph idx="1"/>
          </p:nvPr>
        </p:nvPicPr>
        <p:blipFill>
          <a:blip r:embed="rId2"/>
          <a:stretch>
            <a:fillRect/>
          </a:stretch>
        </p:blipFill>
        <p:spPr>
          <a:xfrm>
            <a:off x="1702258" y="2178241"/>
            <a:ext cx="8785399" cy="4495093"/>
          </a:xfrm>
          <a:prstGeom prst="rect">
            <a:avLst/>
          </a:prstGeom>
        </p:spPr>
      </p:pic>
    </p:spTree>
    <p:extLst>
      <p:ext uri="{BB962C8B-B14F-4D97-AF65-F5344CB8AC3E}">
        <p14:creationId xmlns:p14="http://schemas.microsoft.com/office/powerpoint/2010/main" val="1583411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8897" y="276885"/>
            <a:ext cx="7432123" cy="1508760"/>
          </a:xfrm>
        </p:spPr>
        <p:txBody>
          <a:bodyPr/>
          <a:lstStyle/>
          <a:p>
            <a:pPr algn="ctr"/>
            <a:r>
              <a:rPr lang="en-GB" b="1" dirty="0">
                <a:latin typeface="Arial" charset="0"/>
                <a:cs typeface="Arial" charset="0"/>
              </a:rPr>
              <a:t>Web site for adults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1374" y="6200620"/>
            <a:ext cx="595554" cy="458281"/>
          </a:xfrm>
          <a:prstGeom prst="rect">
            <a:avLst/>
          </a:prstGeom>
        </p:spPr>
      </p:pic>
      <p:pic>
        <p:nvPicPr>
          <p:cNvPr id="5" name="Picture 4"/>
          <p:cNvPicPr>
            <a:picLocks noChangeAspect="1"/>
          </p:cNvPicPr>
          <p:nvPr/>
        </p:nvPicPr>
        <p:blipFill>
          <a:blip r:embed="rId3"/>
          <a:stretch>
            <a:fillRect/>
          </a:stretch>
        </p:blipFill>
        <p:spPr>
          <a:xfrm>
            <a:off x="2378897" y="1926032"/>
            <a:ext cx="7735259" cy="4822079"/>
          </a:xfrm>
          <a:prstGeom prst="rect">
            <a:avLst/>
          </a:prstGeom>
        </p:spPr>
      </p:pic>
      <p:sp>
        <p:nvSpPr>
          <p:cNvPr id="8" name="TextBox 7"/>
          <p:cNvSpPr txBox="1"/>
          <p:nvPr/>
        </p:nvSpPr>
        <p:spPr>
          <a:xfrm>
            <a:off x="133814" y="6300439"/>
            <a:ext cx="1895707" cy="307777"/>
          </a:xfrm>
          <a:prstGeom prst="rect">
            <a:avLst/>
          </a:prstGeom>
          <a:noFill/>
        </p:spPr>
        <p:txBody>
          <a:bodyPr wrap="square" rtlCol="0">
            <a:spAutoFit/>
          </a:bodyPr>
          <a:lstStyle/>
          <a:p>
            <a:r>
              <a:rPr lang="en-GB" sz="1400" dirty="0"/>
              <a:t>www.stopmina.com.ua</a:t>
            </a:r>
          </a:p>
        </p:txBody>
      </p:sp>
    </p:spTree>
    <p:extLst>
      <p:ext uri="{BB962C8B-B14F-4D97-AF65-F5344CB8AC3E}">
        <p14:creationId xmlns:p14="http://schemas.microsoft.com/office/powerpoint/2010/main" val="1721583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1017</TotalTime>
  <Words>614</Words>
  <Application>Microsoft Office PowerPoint</Application>
  <PresentationFormat>Grand écran</PresentationFormat>
  <Paragraphs>59</Paragraphs>
  <Slides>15</Slides>
  <Notes>5</Notes>
  <HiddenSlides>0</HiddenSlides>
  <MMClips>2</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15</vt:i4>
      </vt:variant>
    </vt:vector>
  </HeadingPairs>
  <TitlesOfParts>
    <vt:vector size="20" baseType="lpstr">
      <vt:lpstr>Arial</vt:lpstr>
      <vt:lpstr>Calibri</vt:lpstr>
      <vt:lpstr>Corbel</vt:lpstr>
      <vt:lpstr>Wingdings</vt:lpstr>
      <vt:lpstr>Banded</vt:lpstr>
      <vt:lpstr>Mine Risk education:</vt:lpstr>
      <vt:lpstr>The Conflict in Ukraine</vt:lpstr>
      <vt:lpstr>Victim Data collection</vt:lpstr>
      <vt:lpstr>Conflict-related civilian deaths in Ukraine 24 April 2014 to 15 May 2017</vt:lpstr>
      <vt:lpstr>Assessment of the comm channels</vt:lpstr>
      <vt:lpstr>Multi media c4d campaign</vt:lpstr>
      <vt:lpstr>Superheros campaign: Web site for children &amp; comic Books  Received gold Effie award</vt:lpstr>
      <vt:lpstr>Superheros Campaign Video case</vt:lpstr>
      <vt:lpstr>Web site for adults</vt:lpstr>
      <vt:lpstr>Orlando Bloom</vt:lpstr>
      <vt:lpstr>Cartoons for kids</vt:lpstr>
      <vt:lpstr>Campaign results</vt:lpstr>
      <vt:lpstr>COMPARISON BETWEEN THE BASELINE AND ENDLINE: Children school age</vt:lpstr>
      <vt:lpstr>Communication Priorities 2017</vt:lpstr>
      <vt:lpstr>Thank you!</vt:lpstr>
    </vt:vector>
  </TitlesOfParts>
  <Company>UNICEF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Hugues Laurenge</dc:creator>
  <cp:lastModifiedBy>Sylvie Bouko</cp:lastModifiedBy>
  <cp:revision>68</cp:revision>
  <dcterms:created xsi:type="dcterms:W3CDTF">2016-10-05T18:26:50Z</dcterms:created>
  <dcterms:modified xsi:type="dcterms:W3CDTF">2020-02-09T16:38:12Z</dcterms:modified>
</cp:coreProperties>
</file>