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73" r:id="rId6"/>
    <p:sldId id="256" r:id="rId7"/>
    <p:sldId id="258" r:id="rId8"/>
    <p:sldId id="261" r:id="rId9"/>
    <p:sldId id="267" r:id="rId10"/>
    <p:sldId id="272" r:id="rId11"/>
    <p:sldId id="27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4A276F-5BD1-4F4D-B2BE-70DD99D0B71E}" v="16" dt="2020-02-13T08:12:15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5" d="100"/>
          <a:sy n="85" d="100"/>
        </p:scale>
        <p:origin x="1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9T07:31:23.53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1985,'0'0,"0"0,0 0,0 0,0 0,0 0,0 0,0 0,0 0,0 0,0 0,0 0,0 0,0 0,0-18,0-7,0 2,0 4,0 6,0 5,0 3,28 36,13 25,9 17,9 19,-4 8,-8-9,-3-10,-8-15,-6-10,1-13,-5-15,-7-12,-1-9,4-14,13-20,18-19,24-30,16-28,16-29,16-33,29-16,14-27,21-10,19-9,20-16,22 2,8 14,3 32,-12 23,-47 40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6347276"/>
            <a:ext cx="2620736" cy="4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lang="en-US" sz="3600" b="1" kern="1200" smtClean="0">
                <a:solidFill>
                  <a:schemeClr val="tx1"/>
                </a:solidFill>
                <a:highlight>
                  <a:srgbClr val="FFFF00"/>
                </a:highlight>
                <a:latin typeface="Lato"/>
                <a:ea typeface="+mn-ea"/>
                <a:cs typeface="+mn-cs"/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6347276"/>
            <a:ext cx="2620736" cy="4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13/02/2020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13/02/2020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13/02/2020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13/02/2020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6347276"/>
            <a:ext cx="2620736" cy="4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Lat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bCfPSa" TargetMode="External"/><Relationship Id="rId2" Type="http://schemas.openxmlformats.org/officeDocument/2006/relationships/hyperlink" Target="https://youtu.be/xGOxszFJlH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F98C6655-5874-47EF-8B05-666823FE3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09826"/>
            <a:ext cx="8686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000" y="762000"/>
            <a:ext cx="403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5000" b="1" dirty="0">
                <a:highlight>
                  <a:srgbClr val="FFFF00"/>
                </a:highlight>
                <a:latin typeface="Lato"/>
              </a:rPr>
              <a:t>EORE FOR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5000" b="1" dirty="0">
                <a:highlight>
                  <a:srgbClr val="FFFF00"/>
                </a:highlight>
                <a:latin typeface="Lato"/>
              </a:rPr>
              <a:t>CHILDREN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5000" b="1" dirty="0">
                <a:highlight>
                  <a:srgbClr val="FFFF00"/>
                </a:highlight>
                <a:latin typeface="Lato"/>
              </a:rPr>
              <a:t>IN  UKRAINE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CEAD3-6571-49D4-98BB-C3616AA88E84}"/>
              </a:ext>
            </a:extLst>
          </p:cNvPr>
          <p:cNvSpPr/>
          <p:nvPr/>
        </p:nvSpPr>
        <p:spPr>
          <a:xfrm>
            <a:off x="378204" y="5724982"/>
            <a:ext cx="5988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0" b="1" dirty="0">
                <a:highlight>
                  <a:srgbClr val="C0C0C0"/>
                </a:highlight>
                <a:latin typeface="Lato"/>
              </a:rPr>
              <a:t>UNICEF approach</a:t>
            </a:r>
          </a:p>
        </p:txBody>
      </p:sp>
    </p:spTree>
    <p:extLst>
      <p:ext uri="{BB962C8B-B14F-4D97-AF65-F5344CB8AC3E}">
        <p14:creationId xmlns:p14="http://schemas.microsoft.com/office/powerpoint/2010/main" val="224165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B2282-0862-45DF-AD5B-DCB0557B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50" y="165748"/>
            <a:ext cx="5242034" cy="1311274"/>
          </a:xfrm>
        </p:spPr>
        <p:txBody>
          <a:bodyPr>
            <a:normAutofit/>
          </a:bodyPr>
          <a:lstStyle/>
          <a:p>
            <a:r>
              <a:rPr lang="en-US" dirty="0"/>
              <a:t>TARGET AUDIENCE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5F8AE-8BDD-4680-A722-38AA96349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276600"/>
            <a:ext cx="5714999" cy="24866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highlight>
                  <a:srgbClr val="FFFF00"/>
                </a:highlight>
                <a:latin typeface="+mn-lt"/>
              </a:rPr>
              <a:t>Only 57% below 12 years can identify dangerous objects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highlight>
                  <a:srgbClr val="FFFF00"/>
                </a:highlight>
                <a:latin typeface="+mn-lt"/>
              </a:rPr>
              <a:t>56% below 12 years do not know </a:t>
            </a:r>
            <a:r>
              <a:rPr lang="en-US" sz="2800" dirty="0">
                <a:latin typeface="+mn-lt"/>
              </a:rPr>
              <a:t>or are not sure </a:t>
            </a:r>
            <a:r>
              <a:rPr lang="en-US" sz="2800" b="1" dirty="0">
                <a:highlight>
                  <a:srgbClr val="FFFF00"/>
                </a:highlight>
                <a:latin typeface="+mn-lt"/>
              </a:rPr>
              <a:t>what to do </a:t>
            </a:r>
            <a:r>
              <a:rPr lang="en-US" sz="2800" dirty="0">
                <a:latin typeface="+mn-lt"/>
              </a:rPr>
              <a:t>when seeing such an object</a:t>
            </a:r>
          </a:p>
        </p:txBody>
      </p:sp>
      <p:pic>
        <p:nvPicPr>
          <p:cNvPr id="2050" name="Picture 2" descr="Vitia and Vania play war on a pile of wood not far from Vania's house in Avdiivka, Donetsk region, as the school they attend is closed due to the lack of electricity and heating.">
            <a:extLst>
              <a:ext uri="{FF2B5EF4-FFF2-40B4-BE49-F238E27FC236}">
                <a16:creationId xmlns:a16="http://schemas.microsoft.com/office/drawing/2014/main" id="{8CD2B6C4-5191-4AB3-AA9C-E935D17DA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r="28507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5E652A-65E9-484B-8DD0-6979271E563A}"/>
              </a:ext>
            </a:extLst>
          </p:cNvPr>
          <p:cNvSpPr txBox="1"/>
          <p:nvPr/>
        </p:nvSpPr>
        <p:spPr>
          <a:xfrm>
            <a:off x="507546" y="1612684"/>
            <a:ext cx="529374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highlight>
                  <a:srgbClr val="C0C0C0"/>
                </a:highlight>
              </a:rPr>
              <a:t>Pre-school and primary school aged children who are the most vulnerable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C9A696-8512-4184-8862-C794A0F78F48}"/>
              </a:ext>
            </a:extLst>
          </p:cNvPr>
          <p:cNvSpPr txBox="1"/>
          <p:nvPr/>
        </p:nvSpPr>
        <p:spPr>
          <a:xfrm>
            <a:off x="539262" y="626955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b="1" dirty="0"/>
              <a:t> </a:t>
            </a:r>
            <a:r>
              <a:rPr lang="en-US" sz="1400" b="1" i="1" dirty="0"/>
              <a:t>KAP</a:t>
            </a:r>
            <a:r>
              <a:rPr lang="en-US" sz="1400" i="1" dirty="0"/>
              <a:t> survey, UNCIEF Ukraine,  2016</a:t>
            </a:r>
          </a:p>
        </p:txBody>
      </p:sp>
    </p:spTree>
    <p:extLst>
      <p:ext uri="{BB962C8B-B14F-4D97-AF65-F5344CB8AC3E}">
        <p14:creationId xmlns:p14="http://schemas.microsoft.com/office/powerpoint/2010/main" val="206504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1" y="576776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highlight>
                  <a:srgbClr val="FFFF00"/>
                </a:highlight>
                <a:latin typeface="Lato"/>
              </a:rPr>
              <a:t>EORE FOR CHILDREN IN UKRAINE. 2015-2019</a:t>
            </a:r>
            <a:endParaRPr lang="en-GB" sz="3600" b="1" dirty="0">
              <a:highlight>
                <a:srgbClr val="C0C0C0"/>
              </a:highlight>
              <a:latin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ACA385-5D46-49DD-B579-3284CDA49EF2}"/>
              </a:ext>
            </a:extLst>
          </p:cNvPr>
          <p:cNvSpPr txBox="1"/>
          <p:nvPr/>
        </p:nvSpPr>
        <p:spPr>
          <a:xfrm>
            <a:off x="533401" y="2214048"/>
            <a:ext cx="375490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C0C0C0"/>
                </a:highlight>
              </a:rPr>
              <a:t>Billboards</a:t>
            </a:r>
            <a:r>
              <a:rPr lang="en-US" sz="2000" dirty="0"/>
              <a:t> in East Ukraine with a focus on checkpoints (GCA);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C0C0C0"/>
                </a:highlight>
              </a:rPr>
              <a:t>Printed materials</a:t>
            </a:r>
            <a:r>
              <a:rPr lang="en-US" sz="2000" dirty="0">
                <a:highlight>
                  <a:srgbClr val="C0C0C0"/>
                </a:highlight>
              </a:rPr>
              <a:t> </a:t>
            </a:r>
            <a:r>
              <a:rPr lang="en-US" sz="2000" dirty="0"/>
              <a:t>at checkpoints, schools (GCA)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C0C0C0"/>
                </a:highlight>
              </a:rPr>
              <a:t>Direct training sessions </a:t>
            </a:r>
            <a:r>
              <a:rPr lang="en-US" sz="2000" dirty="0"/>
              <a:t>on  mine safety in schools (GCA)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C0C0C0"/>
                </a:highlight>
              </a:rPr>
              <a:t>Training of Trainers </a:t>
            </a:r>
            <a:r>
              <a:rPr lang="en-US" sz="2000" dirty="0"/>
              <a:t>on EORE in the schools (GCA)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D83036-09FA-4A3F-B148-95D84B352971}"/>
              </a:ext>
            </a:extLst>
          </p:cNvPr>
          <p:cNvSpPr txBox="1"/>
          <p:nvPr/>
        </p:nvSpPr>
        <p:spPr>
          <a:xfrm>
            <a:off x="533401" y="1397545"/>
            <a:ext cx="396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highlight>
                  <a:srgbClr val="C0C0C0"/>
                </a:highlight>
              </a:rPr>
              <a:t>from TRADITIONAL TOOLS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75B66-7C0E-4D25-B8F2-8E3BB4166D5F}"/>
              </a:ext>
            </a:extLst>
          </p:cNvPr>
          <p:cNvSpPr txBox="1"/>
          <p:nvPr/>
        </p:nvSpPr>
        <p:spPr>
          <a:xfrm>
            <a:off x="5021876" y="2133600"/>
            <a:ext cx="679821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highlight>
                  <a:srgbClr val="FFFF00"/>
                </a:highlight>
              </a:rPr>
              <a:t>Comprehensive digital advertising campaign </a:t>
            </a:r>
            <a:r>
              <a:rPr lang="en-US" sz="2000" dirty="0"/>
              <a:t>based on 4 superheroes with different role models: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FF00"/>
                </a:highlight>
              </a:rPr>
              <a:t>comic books, cartoons </a:t>
            </a:r>
            <a:r>
              <a:rPr lang="en-US" sz="2000" dirty="0">
                <a:highlight>
                  <a:srgbClr val="FFFF00"/>
                </a:highlight>
              </a:rPr>
              <a:t>with superheroes </a:t>
            </a:r>
            <a:r>
              <a:rPr lang="en-US" sz="2000" dirty="0"/>
              <a:t>– each story dedicated to specific mine safety rule</a:t>
            </a:r>
            <a:r>
              <a:rPr lang="en-US" sz="2000" b="1" dirty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FF00"/>
                </a:highlight>
              </a:rPr>
              <a:t>web site for children </a:t>
            </a:r>
            <a:r>
              <a:rPr lang="en-US" sz="2000" dirty="0"/>
              <a:t>with games;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FF00"/>
                </a:highlight>
              </a:rPr>
              <a:t>branded copybooks, coloring sheets </a:t>
            </a:r>
            <a:r>
              <a:rPr lang="en-US" sz="2000" dirty="0">
                <a:highlight>
                  <a:srgbClr val="FFFF00"/>
                </a:highlight>
              </a:rPr>
              <a:t>for team work, </a:t>
            </a:r>
            <a:r>
              <a:rPr lang="en-US" sz="2000" b="1" dirty="0">
                <a:highlight>
                  <a:srgbClr val="FFFF00"/>
                </a:highlight>
              </a:rPr>
              <a:t>posters with Superheroes </a:t>
            </a:r>
            <a:r>
              <a:rPr lang="en-US" sz="2000" dirty="0">
                <a:highlight>
                  <a:srgbClr val="FFFF00"/>
                </a:highlight>
              </a:rPr>
              <a:t>for schools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FF00"/>
                </a:highlight>
              </a:rPr>
              <a:t>Web site </a:t>
            </a:r>
            <a:r>
              <a:rPr lang="en-US" sz="2000" b="1" i="1" dirty="0">
                <a:highlight>
                  <a:srgbClr val="FFFF00"/>
                </a:highlight>
              </a:rPr>
              <a:t>StopMina.com </a:t>
            </a:r>
            <a:r>
              <a:rPr lang="en-US" sz="2000" dirty="0"/>
              <a:t>for adults with useful information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Cooperation with popular </a:t>
            </a:r>
            <a:r>
              <a:rPr lang="en-US" sz="2000" dirty="0" err="1"/>
              <a:t>Youtube</a:t>
            </a:r>
            <a:r>
              <a:rPr lang="en-US" sz="2000" dirty="0"/>
              <a:t> </a:t>
            </a:r>
            <a:r>
              <a:rPr lang="en-US" sz="2000" b="1" dirty="0"/>
              <a:t>bloggers </a:t>
            </a:r>
            <a:r>
              <a:rPr lang="en-US" sz="2000" b="1" dirty="0" err="1"/>
              <a:t>Kreosan</a:t>
            </a:r>
            <a:r>
              <a:rPr lang="en-US" sz="2000" b="1" dirty="0"/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FF00"/>
                </a:highlight>
              </a:rPr>
              <a:t>Peer to Peer trainings </a:t>
            </a:r>
            <a:r>
              <a:rPr lang="en-US" sz="2000" dirty="0"/>
              <a:t>for direct communication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FF00"/>
                </a:highlight>
              </a:rPr>
              <a:t>Screening comic cartoons on </a:t>
            </a:r>
            <a:r>
              <a:rPr lang="en-US" sz="2000" b="1" dirty="0" err="1">
                <a:highlight>
                  <a:srgbClr val="FFFF00"/>
                </a:highlight>
              </a:rPr>
              <a:t>ChildrenKinofest</a:t>
            </a:r>
            <a:r>
              <a:rPr lang="en-US" sz="2000" b="1" dirty="0">
                <a:highlight>
                  <a:srgbClr val="FFFF00"/>
                </a:highlight>
              </a:rPr>
              <a:t> (GCA)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9C81CC-BF62-4D68-95E3-D6315E96BFB9}"/>
              </a:ext>
            </a:extLst>
          </p:cNvPr>
          <p:cNvSpPr txBox="1"/>
          <p:nvPr/>
        </p:nvSpPr>
        <p:spPr>
          <a:xfrm>
            <a:off x="5105400" y="1551562"/>
            <a:ext cx="541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highlight>
                  <a:srgbClr val="C0C0C0"/>
                </a:highlight>
              </a:rPr>
              <a:t>to EDUTAINMENT APPROACH  </a:t>
            </a:r>
            <a:endParaRPr lang="en-US" sz="2500" dirty="0">
              <a:highlight>
                <a:srgbClr val="C0C0C0"/>
              </a:highlight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71AA084-040F-4382-9647-16BB43C19C1C}"/>
              </a:ext>
            </a:extLst>
          </p:cNvPr>
          <p:cNvSpPr/>
          <p:nvPr/>
        </p:nvSpPr>
        <p:spPr>
          <a:xfrm>
            <a:off x="4288302" y="1535150"/>
            <a:ext cx="724486" cy="47705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1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629400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SUPERTEAM AGAINST MINES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371600"/>
            <a:ext cx="67056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highlight>
                  <a:srgbClr val="C0C0C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Superheroes with different role models: 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Notice! Bypass! Report! Don’t panic! </a:t>
            </a:r>
            <a:endParaRPr lang="en-US" sz="28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800" b="1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3.1 M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children reached online 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500,000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received education materials </a:t>
            </a:r>
            <a:r>
              <a:rPr lang="en-US" sz="2800" b="1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200,000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were trained</a:t>
            </a:r>
          </a:p>
          <a:p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Additional video engaging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Orlando Bloom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popular local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bloggers watched by 3M people.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0424" y="4038600"/>
            <a:ext cx="3828176" cy="2146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122" y="533400"/>
            <a:ext cx="3810000" cy="321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4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10972800" cy="952500"/>
          </a:xfrm>
        </p:spPr>
        <p:txBody>
          <a:bodyPr>
            <a:normAutofit/>
          </a:bodyPr>
          <a:lstStyle/>
          <a:p>
            <a:r>
              <a:rPr lang="en-US" dirty="0"/>
              <a:t>RESULTS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6257" y="1066800"/>
            <a:ext cx="6151228" cy="556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latin typeface="+mn-lt"/>
              </a:rPr>
              <a:t>Campaign </a:t>
            </a:r>
            <a:r>
              <a:rPr lang="en-US" sz="2400" b="1" dirty="0">
                <a:highlight>
                  <a:srgbClr val="FFFF00"/>
                </a:highlight>
                <a:latin typeface="+mn-lt"/>
              </a:rPr>
              <a:t>reached over 87% </a:t>
            </a:r>
            <a:r>
              <a:rPr lang="en-US" sz="2400" dirty="0">
                <a:latin typeface="+mn-lt"/>
              </a:rPr>
              <a:t>of children aged 6–11 years living in </a:t>
            </a:r>
            <a:r>
              <a:rPr lang="en-US" sz="2400" b="1" dirty="0">
                <a:latin typeface="+mn-lt"/>
              </a:rPr>
              <a:t>conflict-affected areas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latin typeface="+mn-lt"/>
              </a:rPr>
              <a:t>Among children in affected areas: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400" dirty="0">
                <a:latin typeface="+mn-lt"/>
              </a:rPr>
              <a:t>Knowledge, </a:t>
            </a:r>
            <a:r>
              <a:rPr lang="en-US" sz="2400" dirty="0">
                <a:latin typeface="+mn-lt"/>
              </a:rPr>
              <a:t>intended practice of safe behavior when observing mines </a:t>
            </a:r>
            <a:r>
              <a:rPr lang="en-US" sz="2400" b="1" dirty="0">
                <a:highlight>
                  <a:srgbClr val="FFFF00"/>
                </a:highlight>
                <a:latin typeface="+mn-lt"/>
              </a:rPr>
              <a:t>increased by 12%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latin typeface="+mn-lt"/>
              </a:rPr>
              <a:t>Ability to identify risky areas among children </a:t>
            </a:r>
            <a:r>
              <a:rPr lang="en-US" sz="2400" b="1" dirty="0">
                <a:highlight>
                  <a:srgbClr val="FFFF00"/>
                </a:highlight>
                <a:latin typeface="+mn-lt"/>
              </a:rPr>
              <a:t>increased by 15%</a:t>
            </a:r>
            <a:r>
              <a:rPr lang="en-US" sz="2400" b="1" dirty="0">
                <a:latin typeface="+mn-lt"/>
              </a:rPr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latin typeface="+mn-lt"/>
              </a:rPr>
              <a:t>Ability to identify suspicious, dangerous objects </a:t>
            </a:r>
            <a:r>
              <a:rPr lang="en-US" sz="2400" b="1" dirty="0">
                <a:highlight>
                  <a:srgbClr val="FFFF00"/>
                </a:highlight>
                <a:latin typeface="+mn-lt"/>
              </a:rPr>
              <a:t>increased by 20%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>
                <a:highlight>
                  <a:srgbClr val="FFFF00"/>
                </a:highlight>
                <a:latin typeface="+mn-lt"/>
              </a:rPr>
              <a:t>Won Gold EFFIE Award, 2016</a:t>
            </a:r>
            <a:endParaRPr lang="en-US" sz="24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841740"/>
            <a:ext cx="4861560" cy="32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6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956871-22D5-4DFF-9791-3F6955CBF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636" r="24174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530" y="163452"/>
            <a:ext cx="4803636" cy="11319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LESSONS LEARNT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46200"/>
            <a:ext cx="5867400" cy="5448348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Motivating safe practices effective through 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educational entertainment in </a:t>
            </a:r>
            <a:r>
              <a:rPr 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humanitarian context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.</a:t>
            </a:r>
          </a:p>
          <a:p>
            <a:pPr marL="0" lvl="0" indent="0">
              <a:lnSpc>
                <a:spcPct val="90000"/>
              </a:lnSpc>
              <a:buNone/>
            </a:pPr>
            <a:endParaRPr lang="en-US" sz="2000" dirty="0">
              <a:solidFill>
                <a:srgbClr val="000000"/>
              </a:solidFill>
              <a:highlight>
                <a:srgbClr val="FFFF00"/>
              </a:highlight>
              <a:latin typeface="+mn-lt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WHY?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Teenagers </a:t>
            </a:r>
            <a:r>
              <a:rPr 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less receptive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to traditional media, </a:t>
            </a:r>
            <a:r>
              <a:rPr 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lower risk perception,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eager to </a:t>
            </a:r>
            <a:r>
              <a:rPr 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try new things. </a:t>
            </a:r>
          </a:p>
          <a:p>
            <a:pPr marL="0" lvl="0" indent="0">
              <a:lnSpc>
                <a:spcPct val="90000"/>
              </a:lnSpc>
              <a:buNone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Positive, empowering behavior change communication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for conflict affected audiences.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 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Traditional communication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showing consequence of unsafe practices can do more harm. Children already traumatized, face psychological distress.</a:t>
            </a:r>
          </a:p>
          <a:p>
            <a:pPr marL="0" lvl="0" indent="0">
              <a:lnSpc>
                <a:spcPct val="90000"/>
              </a:lnSpc>
              <a:buNone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High potential for </a:t>
            </a:r>
            <a:r>
              <a:rPr 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reach in inaccessible areas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CF967AF-8C44-4150-9EB7-A205680A058E}"/>
                  </a:ext>
                </a:extLst>
              </p14:cNvPr>
              <p14:cNvContentPartPr/>
              <p14:nvPr/>
            </p14:nvContentPartPr>
            <p14:xfrm>
              <a:off x="4723609" y="0"/>
              <a:ext cx="1139400" cy="94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CF967AF-8C44-4150-9EB7-A205680A05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9626" y="-108041"/>
                <a:ext cx="1247006" cy="11571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843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500615"/>
            <a:ext cx="7391400" cy="898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PRIORITIES 2020-2021</a:t>
            </a:r>
          </a:p>
        </p:txBody>
      </p:sp>
      <p:sp>
        <p:nvSpPr>
          <p:cNvPr id="2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A366E9-899A-4A99-AC55-20C2E95F2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5090" r="30482" b="-1"/>
          <a:stretch/>
        </p:blipFill>
        <p:spPr>
          <a:xfrm>
            <a:off x="19" y="718420"/>
            <a:ext cx="5028413" cy="5263012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5D9A66-8731-4B03-ACBC-171F9263D017}"/>
              </a:ext>
            </a:extLst>
          </p:cNvPr>
          <p:cNvSpPr txBox="1">
            <a:spLocks/>
          </p:cNvSpPr>
          <p:nvPr/>
        </p:nvSpPr>
        <p:spPr>
          <a:xfrm>
            <a:off x="5325599" y="1373533"/>
            <a:ext cx="6096000" cy="197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000" dirty="0">
                <a:highlight>
                  <a:srgbClr val="C0C0C0"/>
                </a:highlight>
                <a:latin typeface="+mn-lt"/>
              </a:rPr>
              <a:t>After 6 years of conflict more </a:t>
            </a:r>
            <a:r>
              <a:rPr lang="en-US" sz="3000" b="1" dirty="0">
                <a:highlight>
                  <a:srgbClr val="C0C0C0"/>
                </a:highlight>
                <a:latin typeface="+mn-lt"/>
              </a:rPr>
              <a:t>profound edutainment approach is required</a:t>
            </a:r>
            <a:r>
              <a:rPr lang="en-US" sz="3000" b="1" dirty="0">
                <a:solidFill>
                  <a:schemeClr val="bg1"/>
                </a:solidFill>
                <a:highlight>
                  <a:srgbClr val="C0C0C0"/>
                </a:highlight>
                <a:latin typeface="+mn-lt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3000" b="1" dirty="0">
              <a:solidFill>
                <a:schemeClr val="bg1"/>
              </a:solidFill>
              <a:highlight>
                <a:srgbClr val="C0C0C0"/>
              </a:highlight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000" b="1" dirty="0">
                <a:highlight>
                  <a:srgbClr val="C0C0C0"/>
                </a:highlight>
                <a:latin typeface="+mn-lt"/>
              </a:rPr>
              <a:t>VIRTUAL REALITY (VR)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000" dirty="0">
                <a:highlight>
                  <a:srgbClr val="C0C0C0"/>
                </a:highlight>
                <a:latin typeface="+mn-lt"/>
              </a:rPr>
              <a:t>and</a:t>
            </a:r>
            <a:r>
              <a:rPr lang="en-US" sz="3000" b="1" dirty="0">
                <a:highlight>
                  <a:srgbClr val="C0C0C0"/>
                </a:highlight>
                <a:latin typeface="+mn-lt"/>
              </a:rPr>
              <a:t> AUGMENTED REALITY (AR)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F95224-4C2B-4A06-AE53-F5D26C63441D}"/>
              </a:ext>
            </a:extLst>
          </p:cNvPr>
          <p:cNvSpPr txBox="1"/>
          <p:nvPr/>
        </p:nvSpPr>
        <p:spPr>
          <a:xfrm>
            <a:off x="5394037" y="3562857"/>
            <a:ext cx="624840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Children will get </a:t>
            </a: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</a:rPr>
              <a:t>the very first VR and AR experience </a:t>
            </a:r>
            <a:r>
              <a:rPr lang="en-US" sz="2400" dirty="0">
                <a:solidFill>
                  <a:srgbClr val="000000"/>
                </a:solidFill>
              </a:rPr>
              <a:t>and information will definitely get into </a:t>
            </a: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</a:rPr>
              <a:t>long-term memory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49986A-2649-4288-9B19-1A28BD0DCBB8}"/>
              </a:ext>
            </a:extLst>
          </p:cNvPr>
          <p:cNvSpPr/>
          <p:nvPr/>
        </p:nvSpPr>
        <p:spPr>
          <a:xfrm>
            <a:off x="5410199" y="5161301"/>
            <a:ext cx="5926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</a:rPr>
              <a:t>3 tailored VR / AR videos tailored for: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primary school, secondary school and adults.</a:t>
            </a:r>
          </a:p>
        </p:txBody>
      </p:sp>
    </p:spTree>
    <p:extLst>
      <p:ext uri="{BB962C8B-B14F-4D97-AF65-F5344CB8AC3E}">
        <p14:creationId xmlns:p14="http://schemas.microsoft.com/office/powerpoint/2010/main" val="255489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990600"/>
          </a:xfrm>
        </p:spPr>
        <p:txBody>
          <a:bodyPr/>
          <a:lstStyle/>
          <a:p>
            <a:r>
              <a:rPr lang="en-US" dirty="0"/>
              <a:t>PRIORITIES 2020-2021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096" y="1376635"/>
            <a:ext cx="2288640" cy="990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500" b="1" dirty="0">
                <a:highlight>
                  <a:srgbClr val="FFFF00"/>
                </a:highlight>
                <a:latin typeface="+mn-lt"/>
              </a:rPr>
              <a:t>Children </a:t>
            </a:r>
          </a:p>
          <a:p>
            <a:pPr marL="0" lvl="0" indent="0">
              <a:buNone/>
            </a:pPr>
            <a:r>
              <a:rPr lang="en-US" sz="2500" dirty="0">
                <a:highlight>
                  <a:srgbClr val="FFFF00"/>
                </a:highlight>
                <a:latin typeface="+mn-lt"/>
              </a:rPr>
              <a:t>(5-13 </a:t>
            </a:r>
            <a:r>
              <a:rPr lang="en-US" sz="2500" dirty="0" err="1">
                <a:highlight>
                  <a:srgbClr val="FFFF00"/>
                </a:highlight>
                <a:latin typeface="+mn-lt"/>
              </a:rPr>
              <a:t>y.o</a:t>
            </a:r>
            <a:r>
              <a:rPr lang="en-US" sz="2500" dirty="0">
                <a:highlight>
                  <a:srgbClr val="FFFF00"/>
                </a:highlight>
                <a:latin typeface="+mn-lt"/>
              </a:rPr>
              <a:t>.)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5D9A66-8731-4B03-ACBC-171F9263D017}"/>
              </a:ext>
            </a:extLst>
          </p:cNvPr>
          <p:cNvSpPr txBox="1">
            <a:spLocks/>
          </p:cNvSpPr>
          <p:nvPr/>
        </p:nvSpPr>
        <p:spPr>
          <a:xfrm>
            <a:off x="3868108" y="1376635"/>
            <a:ext cx="2987152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500" b="1" dirty="0">
                <a:highlight>
                  <a:srgbClr val="FFFF00"/>
                </a:highlight>
                <a:latin typeface="+mn-lt"/>
              </a:rPr>
              <a:t>Caregivers </a:t>
            </a:r>
            <a:r>
              <a:rPr lang="en-US" sz="2500" dirty="0">
                <a:highlight>
                  <a:srgbClr val="FFFF00"/>
                </a:highlight>
                <a:latin typeface="+mn-lt"/>
              </a:rPr>
              <a:t>of school-aged children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C78291-7630-40B3-9744-37FD7052AB87}"/>
              </a:ext>
            </a:extLst>
          </p:cNvPr>
          <p:cNvSpPr txBox="1">
            <a:spLocks/>
          </p:cNvSpPr>
          <p:nvPr/>
        </p:nvSpPr>
        <p:spPr>
          <a:xfrm>
            <a:off x="7002249" y="1420917"/>
            <a:ext cx="2394807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500" b="1" dirty="0">
                <a:highlight>
                  <a:srgbClr val="FFFF00"/>
                </a:highlight>
                <a:latin typeface="+mn-lt"/>
              </a:rPr>
              <a:t>Teachers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048B1F-175C-4AC3-93BC-04194A4345A1}"/>
              </a:ext>
            </a:extLst>
          </p:cNvPr>
          <p:cNvSpPr txBox="1">
            <a:spLocks/>
          </p:cNvSpPr>
          <p:nvPr/>
        </p:nvSpPr>
        <p:spPr>
          <a:xfrm>
            <a:off x="9397056" y="1427628"/>
            <a:ext cx="2394807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500" b="1" dirty="0">
                <a:highlight>
                  <a:srgbClr val="FFFF00"/>
                </a:highlight>
                <a:latin typeface="+mn-lt"/>
              </a:rPr>
              <a:t>Government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449B89-FB3E-4456-9895-F323BF0C09AE}"/>
              </a:ext>
            </a:extLst>
          </p:cNvPr>
          <p:cNvSpPr txBox="1">
            <a:spLocks/>
          </p:cNvSpPr>
          <p:nvPr/>
        </p:nvSpPr>
        <p:spPr>
          <a:xfrm>
            <a:off x="529017" y="2651060"/>
            <a:ext cx="2590799" cy="289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n-lt"/>
              </a:rPr>
              <a:t>Direct EORE training sessions </a:t>
            </a:r>
            <a:r>
              <a:rPr lang="en-US" sz="1800" b="1" dirty="0">
                <a:highlight>
                  <a:srgbClr val="FFFF00"/>
                </a:highlight>
                <a:latin typeface="+mn-lt"/>
              </a:rPr>
              <a:t>focused on VR/AR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in school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n-lt"/>
              </a:rPr>
              <a:t>Peer-to-peer trainings using VR/A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n-lt"/>
              </a:rPr>
              <a:t>Lesson on mine safety rules included to </a:t>
            </a:r>
            <a:r>
              <a:rPr lang="en-US" sz="1800" b="1" dirty="0">
                <a:latin typeface="+mn-lt"/>
              </a:rPr>
              <a:t>curriculum</a:t>
            </a:r>
            <a:r>
              <a:rPr lang="en-US" sz="1800" dirty="0">
                <a:latin typeface="+mn-lt"/>
              </a:rPr>
              <a:t> for school-aged children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ED2DC0-53D9-4E7A-A671-98059845570A}"/>
              </a:ext>
            </a:extLst>
          </p:cNvPr>
          <p:cNvSpPr txBox="1">
            <a:spLocks/>
          </p:cNvSpPr>
          <p:nvPr/>
        </p:nvSpPr>
        <p:spPr>
          <a:xfrm>
            <a:off x="3670782" y="2680251"/>
            <a:ext cx="2590799" cy="2264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n-lt"/>
              </a:rPr>
              <a:t>Household visits with focus on </a:t>
            </a:r>
            <a:r>
              <a:rPr lang="en-US" sz="1800" b="1" dirty="0">
                <a:highlight>
                  <a:srgbClr val="FFFF00"/>
                </a:highlight>
                <a:latin typeface="+mn-lt"/>
              </a:rPr>
              <a:t>VR/AR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</a:rPr>
              <a:t>ToT</a:t>
            </a:r>
            <a:r>
              <a:rPr lang="en-US" sz="1800" dirty="0">
                <a:latin typeface="+mn-lt"/>
              </a:rPr>
              <a:t> sessions</a:t>
            </a:r>
            <a:r>
              <a:rPr lang="en-US" sz="1800" dirty="0">
                <a:highlight>
                  <a:srgbClr val="FFFF00"/>
                </a:highlight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54EEDC-8DD4-44F1-8BCA-A25913AA1088}"/>
              </a:ext>
            </a:extLst>
          </p:cNvPr>
          <p:cNvSpPr txBox="1">
            <a:spLocks/>
          </p:cNvSpPr>
          <p:nvPr/>
        </p:nvSpPr>
        <p:spPr>
          <a:xfrm>
            <a:off x="6641091" y="2680251"/>
            <a:ext cx="2431095" cy="2264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n-lt"/>
              </a:rPr>
              <a:t>Series of </a:t>
            </a:r>
            <a:r>
              <a:rPr lang="en-US" sz="1800" dirty="0" err="1">
                <a:latin typeface="+mn-lt"/>
              </a:rPr>
              <a:t>ToT</a:t>
            </a:r>
            <a:r>
              <a:rPr lang="en-US" sz="1800" dirty="0">
                <a:latin typeface="+mn-lt"/>
              </a:rPr>
              <a:t> sessions with focus on </a:t>
            </a:r>
            <a:r>
              <a:rPr lang="en-US" sz="1800" b="1" dirty="0">
                <a:highlight>
                  <a:srgbClr val="FFFF00"/>
                </a:highlight>
                <a:latin typeface="+mn-lt"/>
              </a:rPr>
              <a:t>VR/AR</a:t>
            </a:r>
            <a:endParaRPr lang="en-US" sz="18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+mn-lt"/>
              </a:rPr>
              <a:t>guide</a:t>
            </a:r>
            <a:r>
              <a:rPr lang="en-US" sz="1800" dirty="0">
                <a:latin typeface="+mn-lt"/>
              </a:rPr>
              <a:t> for teachers on lesson on mine safety rules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7C06B0-6F10-4303-90A5-DE8945C0ADD4}"/>
              </a:ext>
            </a:extLst>
          </p:cNvPr>
          <p:cNvSpPr txBox="1">
            <a:spLocks/>
          </p:cNvSpPr>
          <p:nvPr/>
        </p:nvSpPr>
        <p:spPr>
          <a:xfrm>
            <a:off x="9403348" y="2590800"/>
            <a:ext cx="2179052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n-lt"/>
              </a:rPr>
              <a:t>Capacity development on mine victim data collection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n-lt"/>
              </a:rPr>
              <a:t>Professional support of Mine Action Center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+mn-lt"/>
              </a:rPr>
              <a:t>Guide</a:t>
            </a:r>
            <a:r>
              <a:rPr lang="en-US" sz="1800" dirty="0">
                <a:latin typeface="+mn-lt"/>
              </a:rPr>
              <a:t> and </a:t>
            </a:r>
            <a:r>
              <a:rPr lang="en-US" sz="1800" b="1" dirty="0">
                <a:latin typeface="+mn-lt"/>
              </a:rPr>
              <a:t>Lesson</a:t>
            </a:r>
            <a:r>
              <a:rPr lang="en-US" sz="1800" dirty="0">
                <a:latin typeface="+mn-lt"/>
              </a:rPr>
              <a:t> on Mines/ERW Safety rules for teachers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D35CB4F-1D89-4AD3-9A09-47A895204110}"/>
              </a:ext>
            </a:extLst>
          </p:cNvPr>
          <p:cNvSpPr txBox="1">
            <a:spLocks/>
          </p:cNvSpPr>
          <p:nvPr/>
        </p:nvSpPr>
        <p:spPr>
          <a:xfrm>
            <a:off x="609600" y="5830484"/>
            <a:ext cx="8153400" cy="821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1"/>
                </a:solidFill>
                <a:highlight>
                  <a:srgbClr val="FFFF00"/>
                </a:highlight>
                <a:latin typeface="Lato"/>
                <a:ea typeface="+mn-ea"/>
                <a:cs typeface="+mn-cs"/>
              </a:defRPr>
            </a:lvl1pPr>
          </a:lstStyle>
          <a:p>
            <a:r>
              <a:rPr lang="en-US" sz="3000" dirty="0">
                <a:highlight>
                  <a:srgbClr val="C0C0C0"/>
                </a:highlight>
              </a:rPr>
              <a:t>to reach 200,000 children </a:t>
            </a:r>
            <a:r>
              <a:rPr lang="en-US" sz="3000" b="0" dirty="0">
                <a:highlight>
                  <a:srgbClr val="C0C0C0"/>
                </a:highlight>
              </a:rPr>
              <a:t>(along the contact line in East Ukraine)</a:t>
            </a:r>
          </a:p>
        </p:txBody>
      </p:sp>
    </p:spTree>
    <p:extLst>
      <p:ext uri="{BB962C8B-B14F-4D97-AF65-F5344CB8AC3E}">
        <p14:creationId xmlns:p14="http://schemas.microsoft.com/office/powerpoint/2010/main" val="239822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381000"/>
            <a:ext cx="7543800" cy="62464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5400" y="2960914"/>
            <a:ext cx="3390900" cy="1687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24550" y="2971800"/>
            <a:ext cx="1600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0" y="2960914"/>
            <a:ext cx="5029200" cy="1706562"/>
          </a:xfrm>
        </p:spPr>
        <p:txBody>
          <a:bodyPr>
            <a:normAutofit/>
          </a:bodyPr>
          <a:lstStyle/>
          <a:p>
            <a:r>
              <a:rPr lang="en-US" sz="3200" dirty="0"/>
              <a:t>thank</a:t>
            </a:r>
            <a:r>
              <a:rPr lang="en-US" sz="4400" dirty="0"/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4223789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3833E83A0B4B45B802FCCD3D242E75" ma:contentTypeVersion="13" ma:contentTypeDescription="Create a new document." ma:contentTypeScope="" ma:versionID="e82327be0ca66b302f90837c6d9946fc">
  <xsd:schema xmlns:xsd="http://www.w3.org/2001/XMLSchema" xmlns:xs="http://www.w3.org/2001/XMLSchema" xmlns:p="http://schemas.microsoft.com/office/2006/metadata/properties" xmlns:ns3="2d2d9671-420f-4895-b2d5-b58f11fa0aa1" xmlns:ns4="6b789ed7-0f42-49bd-8a37-ca798a85fa77" targetNamespace="http://schemas.microsoft.com/office/2006/metadata/properties" ma:root="true" ma:fieldsID="90d559969baa7ce33fc10329bff9c4b6" ns3:_="" ns4:_="">
    <xsd:import namespace="2d2d9671-420f-4895-b2d5-b58f11fa0aa1"/>
    <xsd:import namespace="6b789ed7-0f42-49bd-8a37-ca798a85fa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d9671-420f-4895-b2d5-b58f11fa0a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89ed7-0f42-49bd-8a37-ca798a85f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b789ed7-0f42-49bd-8a37-ca798a85fa77">
      <UserInfo>
        <DisplayName>Annmarie Swai</DisplayName>
        <AccountId>548</AccountId>
        <AccountType/>
      </UserInfo>
      <UserInfo>
        <DisplayName>Hugues Laurenge</DisplayName>
        <AccountId>549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537B6F-84D0-42D9-BA53-20A6F10516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2d9671-420f-4895-b2d5-b58f11fa0aa1"/>
    <ds:schemaRef ds:uri="6b789ed7-0f42-49bd-8a37-ca798a85f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8F7456-0D2A-4F84-A2FE-56F116122F95}">
  <ds:schemaRefs>
    <ds:schemaRef ds:uri="6b789ed7-0f42-49bd-8a37-ca798a85fa7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2d2d9671-420f-4895-b2d5-b58f11fa0aa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F09DE3-CE9C-401F-9F72-4AE7644A1A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532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Lato</vt:lpstr>
      <vt:lpstr>Arial</vt:lpstr>
      <vt:lpstr>Calibri</vt:lpstr>
      <vt:lpstr>Times New Roman</vt:lpstr>
      <vt:lpstr>Office Theme</vt:lpstr>
      <vt:lpstr>PowerPoint Presentation</vt:lpstr>
      <vt:lpstr>TARGET AUDIENCE</vt:lpstr>
      <vt:lpstr>PowerPoint Presentation</vt:lpstr>
      <vt:lpstr>SUPERTEAM AGAINST MINES</vt:lpstr>
      <vt:lpstr>RESULTS </vt:lpstr>
      <vt:lpstr>LESSONS LEARNT</vt:lpstr>
      <vt:lpstr>PRIORITIES 2020-2021</vt:lpstr>
      <vt:lpstr>PRIORITIES 2020-2021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Tetiana Kazanzhy</dc:creator>
  <cp:lastModifiedBy>ONU</cp:lastModifiedBy>
  <cp:revision>9</cp:revision>
  <dcterms:created xsi:type="dcterms:W3CDTF">2020-02-10T20:47:14Z</dcterms:created>
  <dcterms:modified xsi:type="dcterms:W3CDTF">2020-02-13T10:41:45Z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0x010100C33833E83A0B4B45B802FCCD3D242E75</vt:lpwstr>
  </property>
</Properties>
</file>