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
  </p:notesMasterIdLst>
  <p:sldIdLst>
    <p:sldId id="323" r:id="rId2"/>
    <p:sldId id="324" r:id="rId3"/>
    <p:sldId id="325" r:id="rId4"/>
    <p:sldId id="317" r:id="rId5"/>
    <p:sldId id="318" r:id="rId6"/>
    <p:sldId id="297"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482"/>
    <a:srgbClr val="5AF15D"/>
    <a:srgbClr val="449922"/>
    <a:srgbClr val="1C7300"/>
    <a:srgbClr val="74C254"/>
    <a:srgbClr val="FF5500"/>
    <a:srgbClr val="E69800"/>
    <a:srgbClr val="378F17"/>
    <a:srgbClr val="F7CC39"/>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37" autoAdjust="0"/>
  </p:normalViewPr>
  <p:slideViewPr>
    <p:cSldViewPr snapToGrid="0">
      <p:cViewPr varScale="1">
        <p:scale>
          <a:sx n="36" d="100"/>
          <a:sy n="36" d="100"/>
        </p:scale>
        <p:origin x="56" y="464"/>
      </p:cViewPr>
      <p:guideLst>
        <p:guide orient="horz" pos="2160"/>
        <p:guide pos="3840"/>
      </p:guideLst>
    </p:cSldViewPr>
  </p:slideViewPr>
  <p:notesTextViewPr>
    <p:cViewPr>
      <p:scale>
        <a:sx n="33" d="100"/>
        <a:sy n="33"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4F7EA-A4E2-44BE-A76D-B90F0198C3F3}" type="datetimeFigureOut">
              <a:rPr lang="en-US" smtClean="0"/>
              <a:t>2/13/2020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1C736-9708-49B8-BB4F-AB43AB4195A8}" type="slidenum">
              <a:rPr lang="en-US" smtClean="0"/>
              <a:t>‹#›</a:t>
            </a:fld>
            <a:endParaRPr lang="en-US"/>
          </a:p>
        </p:txBody>
      </p:sp>
    </p:spTree>
    <p:extLst>
      <p:ext uri="{BB962C8B-B14F-4D97-AF65-F5344CB8AC3E}">
        <p14:creationId xmlns:p14="http://schemas.microsoft.com/office/powerpoint/2010/main" val="62548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ar-IQ"/>
          </a:p>
        </p:txBody>
      </p:sp>
      <p:sp>
        <p:nvSpPr>
          <p:cNvPr id="7" name="Date Placeholder 6"/>
          <p:cNvSpPr>
            <a:spLocks noGrp="1"/>
          </p:cNvSpPr>
          <p:nvPr>
            <p:ph type="dt" idx="12"/>
          </p:nvPr>
        </p:nvSpPr>
        <p:spPr/>
        <p:txBody>
          <a:bodyPr/>
          <a:lstStyle/>
          <a:p>
            <a:pPr>
              <a:defRPr/>
            </a:pPr>
            <a:fld id="{57F2496D-72EC-471B-B760-55BA4075A62D}" type="datetime1">
              <a:rPr lang="en-US" smtClean="0"/>
              <a:pPr>
                <a:defRPr/>
              </a:pPr>
              <a:t>2/13/2020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1C736-9708-49B8-BB4F-AB43AB4195A8}" type="slidenum">
              <a:rPr lang="en-US" smtClean="0"/>
              <a:t>2</a:t>
            </a:fld>
            <a:endParaRPr lang="en-US"/>
          </a:p>
        </p:txBody>
      </p:sp>
    </p:spTree>
    <p:extLst>
      <p:ext uri="{BB962C8B-B14F-4D97-AF65-F5344CB8AC3E}">
        <p14:creationId xmlns:p14="http://schemas.microsoft.com/office/powerpoint/2010/main" val="30011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1C736-9708-49B8-BB4F-AB43AB4195A8}" type="slidenum">
              <a:rPr lang="en-US" smtClean="0"/>
              <a:t>3</a:t>
            </a:fld>
            <a:endParaRPr lang="en-US"/>
          </a:p>
        </p:txBody>
      </p:sp>
    </p:spTree>
    <p:extLst>
      <p:ext uri="{BB962C8B-B14F-4D97-AF65-F5344CB8AC3E}">
        <p14:creationId xmlns:p14="http://schemas.microsoft.com/office/powerpoint/2010/main" val="30011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1C736-9708-49B8-BB4F-AB43AB4195A8}" type="slidenum">
              <a:rPr lang="en-US" smtClean="0"/>
              <a:t>4</a:t>
            </a:fld>
            <a:endParaRPr lang="en-US"/>
          </a:p>
        </p:txBody>
      </p:sp>
    </p:spTree>
    <p:extLst>
      <p:ext uri="{BB962C8B-B14F-4D97-AF65-F5344CB8AC3E}">
        <p14:creationId xmlns:p14="http://schemas.microsoft.com/office/powerpoint/2010/main" val="30011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1C736-9708-49B8-BB4F-AB43AB4195A8}" type="slidenum">
              <a:rPr lang="en-US" smtClean="0"/>
              <a:t>5</a:t>
            </a:fld>
            <a:endParaRPr lang="en-US"/>
          </a:p>
        </p:txBody>
      </p:sp>
    </p:spTree>
    <p:extLst>
      <p:ext uri="{BB962C8B-B14F-4D97-AF65-F5344CB8AC3E}">
        <p14:creationId xmlns:p14="http://schemas.microsoft.com/office/powerpoint/2010/main" val="94625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1C736-9708-49B8-BB4F-AB43AB4195A8}" type="slidenum">
              <a:rPr lang="en-US" smtClean="0"/>
              <a:t>6</a:t>
            </a:fld>
            <a:endParaRPr lang="en-US"/>
          </a:p>
        </p:txBody>
      </p:sp>
    </p:spTree>
    <p:extLst>
      <p:ext uri="{BB962C8B-B14F-4D97-AF65-F5344CB8AC3E}">
        <p14:creationId xmlns:p14="http://schemas.microsoft.com/office/powerpoint/2010/main" val="131160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3283B7-C266-49B3-8B74-9078E8A0EFF7}" type="datetime1">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8A01F-E02D-4E1C-9E5C-C264FF3A00EB}" type="slidenum">
              <a:rPr lang="en-US" smtClean="0"/>
              <a:t>‹#›</a:t>
            </a:fld>
            <a:endParaRPr lang="en-US"/>
          </a:p>
        </p:txBody>
      </p:sp>
    </p:spTree>
    <p:extLst>
      <p:ext uri="{BB962C8B-B14F-4D97-AF65-F5344CB8AC3E}">
        <p14:creationId xmlns:p14="http://schemas.microsoft.com/office/powerpoint/2010/main" val="317374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0719B0-6437-48FC-A04D-B891C2740E56}" type="datetime1">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8A01F-E02D-4E1C-9E5C-C264FF3A00EB}" type="slidenum">
              <a:rPr lang="en-US" smtClean="0"/>
              <a:t>‹#›</a:t>
            </a:fld>
            <a:endParaRPr lang="en-US"/>
          </a:p>
        </p:txBody>
      </p:sp>
    </p:spTree>
    <p:extLst>
      <p:ext uri="{BB962C8B-B14F-4D97-AF65-F5344CB8AC3E}">
        <p14:creationId xmlns:p14="http://schemas.microsoft.com/office/powerpoint/2010/main" val="21648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AFEAA0-CADC-427B-9B0F-72E766873C91}" type="datetime1">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8A01F-E02D-4E1C-9E5C-C264FF3A00EB}" type="slidenum">
              <a:rPr lang="en-US" smtClean="0"/>
              <a:t>‹#›</a:t>
            </a:fld>
            <a:endParaRPr lang="en-US"/>
          </a:p>
        </p:txBody>
      </p:sp>
    </p:spTree>
    <p:extLst>
      <p:ext uri="{BB962C8B-B14F-4D97-AF65-F5344CB8AC3E}">
        <p14:creationId xmlns:p14="http://schemas.microsoft.com/office/powerpoint/2010/main" val="304407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CBD68F-6CF1-46FC-BEAF-9012CF0F160A}" type="datetime1">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8A01F-E02D-4E1C-9E5C-C264FF3A00EB}" type="slidenum">
              <a:rPr lang="en-US" smtClean="0"/>
              <a:t>‹#›</a:t>
            </a:fld>
            <a:endParaRPr lang="en-US"/>
          </a:p>
        </p:txBody>
      </p:sp>
    </p:spTree>
    <p:extLst>
      <p:ext uri="{BB962C8B-B14F-4D97-AF65-F5344CB8AC3E}">
        <p14:creationId xmlns:p14="http://schemas.microsoft.com/office/powerpoint/2010/main" val="205896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3D630C-0358-4741-943B-3B272A2C7A42}" type="datetime1">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78A01F-E02D-4E1C-9E5C-C264FF3A00EB}" type="slidenum">
              <a:rPr lang="en-US" smtClean="0"/>
              <a:t>‹#›</a:t>
            </a:fld>
            <a:endParaRPr lang="en-US"/>
          </a:p>
        </p:txBody>
      </p:sp>
    </p:spTree>
    <p:extLst>
      <p:ext uri="{BB962C8B-B14F-4D97-AF65-F5344CB8AC3E}">
        <p14:creationId xmlns:p14="http://schemas.microsoft.com/office/powerpoint/2010/main" val="44322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F4D126-1730-4DBE-9883-46E2C7028627}" type="datetime1">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8A01F-E02D-4E1C-9E5C-C264FF3A00EB}" type="slidenum">
              <a:rPr lang="en-US" smtClean="0"/>
              <a:t>‹#›</a:t>
            </a:fld>
            <a:endParaRPr lang="en-US"/>
          </a:p>
        </p:txBody>
      </p:sp>
    </p:spTree>
    <p:extLst>
      <p:ext uri="{BB962C8B-B14F-4D97-AF65-F5344CB8AC3E}">
        <p14:creationId xmlns:p14="http://schemas.microsoft.com/office/powerpoint/2010/main" val="285496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93728-D83E-4691-A70B-C74C0349FA27}" type="datetime1">
              <a:rPr lang="en-US" smtClean="0"/>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78A01F-E02D-4E1C-9E5C-C264FF3A00EB}" type="slidenum">
              <a:rPr lang="en-US" smtClean="0"/>
              <a:t>‹#›</a:t>
            </a:fld>
            <a:endParaRPr lang="en-US"/>
          </a:p>
        </p:txBody>
      </p:sp>
    </p:spTree>
    <p:extLst>
      <p:ext uri="{BB962C8B-B14F-4D97-AF65-F5344CB8AC3E}">
        <p14:creationId xmlns:p14="http://schemas.microsoft.com/office/powerpoint/2010/main" val="415976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71E1FC-D8EF-4A6E-A4B1-F16F8004D785}" type="datetime1">
              <a:rPr lang="en-US" smtClean="0"/>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78A01F-E02D-4E1C-9E5C-C264FF3A00EB}" type="slidenum">
              <a:rPr lang="en-US" smtClean="0"/>
              <a:t>‹#›</a:t>
            </a:fld>
            <a:endParaRPr lang="en-US"/>
          </a:p>
        </p:txBody>
      </p:sp>
    </p:spTree>
    <p:extLst>
      <p:ext uri="{BB962C8B-B14F-4D97-AF65-F5344CB8AC3E}">
        <p14:creationId xmlns:p14="http://schemas.microsoft.com/office/powerpoint/2010/main" val="336436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8C53F-2AD5-413F-9159-4EF7BBA2E698}" type="datetime1">
              <a:rPr lang="en-US" smtClean="0"/>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78A01F-E02D-4E1C-9E5C-C264FF3A00EB}" type="slidenum">
              <a:rPr lang="en-US" smtClean="0"/>
              <a:t>‹#›</a:t>
            </a:fld>
            <a:endParaRPr lang="en-US"/>
          </a:p>
        </p:txBody>
      </p:sp>
    </p:spTree>
    <p:extLst>
      <p:ext uri="{BB962C8B-B14F-4D97-AF65-F5344CB8AC3E}">
        <p14:creationId xmlns:p14="http://schemas.microsoft.com/office/powerpoint/2010/main" val="195295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EE1C86-22FC-4632-B71A-4B66B6BEF6F1}" type="datetime1">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8A01F-E02D-4E1C-9E5C-C264FF3A00EB}" type="slidenum">
              <a:rPr lang="en-US" smtClean="0"/>
              <a:t>‹#›</a:t>
            </a:fld>
            <a:endParaRPr lang="en-US"/>
          </a:p>
        </p:txBody>
      </p:sp>
    </p:spTree>
    <p:extLst>
      <p:ext uri="{BB962C8B-B14F-4D97-AF65-F5344CB8AC3E}">
        <p14:creationId xmlns:p14="http://schemas.microsoft.com/office/powerpoint/2010/main" val="136403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EDCF7E-5588-436A-9C10-5F9FE8121BF0}" type="datetime1">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78A01F-E02D-4E1C-9E5C-C264FF3A00EB}" type="slidenum">
              <a:rPr lang="en-US" smtClean="0"/>
              <a:t>‹#›</a:t>
            </a:fld>
            <a:endParaRPr lang="en-US"/>
          </a:p>
        </p:txBody>
      </p:sp>
    </p:spTree>
    <p:extLst>
      <p:ext uri="{BB962C8B-B14F-4D97-AF65-F5344CB8AC3E}">
        <p14:creationId xmlns:p14="http://schemas.microsoft.com/office/powerpoint/2010/main" val="360990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A3918-AF7B-4131-8317-46F777EFE4B8}" type="datetime1">
              <a:rPr lang="en-US" smtClean="0"/>
              <a:t>2/13/2020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8A01F-E02D-4E1C-9E5C-C264FF3A00EB}" type="slidenum">
              <a:rPr lang="en-US" smtClean="0"/>
              <a:t>‹#›</a:t>
            </a:fld>
            <a:endParaRPr lang="en-US"/>
          </a:p>
        </p:txBody>
      </p:sp>
    </p:spTree>
    <p:extLst>
      <p:ext uri="{BB962C8B-B14F-4D97-AF65-F5344CB8AC3E}">
        <p14:creationId xmlns:p14="http://schemas.microsoft.com/office/powerpoint/2010/main" val="138651052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mailto:Dma_moen@yahoo.com" TargetMode="External"/><Relationship Id="rId13" Type="http://schemas.openxmlformats.org/officeDocument/2006/relationships/image" Target="../media/image18.svg"/><Relationship Id="rId3" Type="http://schemas.openxmlformats.org/officeDocument/2006/relationships/image" Target="../media/image11.jpeg"/><Relationship Id="rId7" Type="http://schemas.openxmlformats.org/officeDocument/2006/relationships/image" Target="../media/image14.jpe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6.svg"/><Relationship Id="rId5" Type="http://schemas.openxmlformats.org/officeDocument/2006/relationships/image" Target="../media/image12.jpe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hyperlink" Target="mailto:muameralhete@yahoo.com" TargetMode="External"/><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774826" y="240852"/>
            <a:ext cx="6598863" cy="1660994"/>
          </a:xfrm>
        </p:spPr>
        <p:txBody>
          <a:bodyPr>
            <a:noAutofit/>
          </a:bodyPr>
          <a:lstStyle/>
          <a:p>
            <a:r>
              <a:rPr lang="en-US" sz="2800" dirty="0">
                <a:solidFill>
                  <a:srgbClr val="F8CE45"/>
                </a:solidFill>
              </a:rPr>
              <a:t>Republic of Iraq</a:t>
            </a:r>
            <a:br>
              <a:rPr lang="en-US" sz="2800" dirty="0">
                <a:solidFill>
                  <a:srgbClr val="F8CE45"/>
                </a:solidFill>
              </a:rPr>
            </a:br>
            <a:r>
              <a:rPr lang="en-US" sz="2800" dirty="0">
                <a:solidFill>
                  <a:srgbClr val="F8CE45"/>
                </a:solidFill>
              </a:rPr>
              <a:t>Ministry of Health and Environment</a:t>
            </a:r>
            <a:br>
              <a:rPr lang="en-US" sz="2800" dirty="0">
                <a:solidFill>
                  <a:srgbClr val="F8CE45"/>
                </a:solidFill>
              </a:rPr>
            </a:br>
            <a:r>
              <a:rPr lang="en-US" sz="3200" dirty="0">
                <a:solidFill>
                  <a:srgbClr val="F8CE45"/>
                </a:solidFill>
              </a:rPr>
              <a:t>Directorate</a:t>
            </a:r>
            <a:r>
              <a:rPr lang="en-US" sz="2800" dirty="0">
                <a:solidFill>
                  <a:srgbClr val="F8CE45"/>
                </a:solidFill>
              </a:rPr>
              <a:t> of Mine Action ( DMA )</a:t>
            </a:r>
            <a:br>
              <a:rPr lang="en-US" sz="2800" dirty="0">
                <a:solidFill>
                  <a:srgbClr val="F8CE45"/>
                </a:solidFill>
              </a:rPr>
            </a:br>
            <a:endParaRPr lang="en-US" sz="2800" b="1" dirty="0"/>
          </a:p>
        </p:txBody>
      </p:sp>
      <p:sp>
        <p:nvSpPr>
          <p:cNvPr id="3075" name="TextBox 3"/>
          <p:cNvSpPr txBox="1">
            <a:spLocks noChangeArrowheads="1"/>
          </p:cNvSpPr>
          <p:nvPr/>
        </p:nvSpPr>
        <p:spPr bwMode="auto">
          <a:xfrm>
            <a:off x="182155" y="2992366"/>
            <a:ext cx="11335265" cy="584775"/>
          </a:xfrm>
          <a:prstGeom prst="rect">
            <a:avLst/>
          </a:prstGeom>
          <a:noFill/>
          <a:ln w="9525">
            <a:noFill/>
            <a:miter lim="800000"/>
            <a:headEnd/>
            <a:tailEnd/>
          </a:ln>
        </p:spPr>
        <p:txBody>
          <a:bodyPr wrap="square">
            <a:spAutoFit/>
          </a:bodyPr>
          <a:lstStyle/>
          <a:p>
            <a:pPr algn="ctr"/>
            <a:r>
              <a:rPr lang="en-GB" sz="3200" dirty="0"/>
              <a:t>The Use of Virtual Reality in Mine Action</a:t>
            </a:r>
            <a:endParaRPr lang="en-US" sz="3200" dirty="0"/>
          </a:p>
        </p:txBody>
      </p:sp>
      <p:pic>
        <p:nvPicPr>
          <p:cNvPr id="3077" name="Picture 2"/>
          <p:cNvPicPr>
            <a:picLocks noChangeAspect="1" noChangeArrowheads="1"/>
          </p:cNvPicPr>
          <p:nvPr/>
        </p:nvPicPr>
        <p:blipFill>
          <a:blip r:embed="rId3"/>
          <a:srcRect/>
          <a:stretch>
            <a:fillRect/>
          </a:stretch>
        </p:blipFill>
        <p:spPr bwMode="auto">
          <a:xfrm>
            <a:off x="9880979" y="0"/>
            <a:ext cx="2311021" cy="2142699"/>
          </a:xfrm>
          <a:prstGeom prst="rect">
            <a:avLst/>
          </a:prstGeom>
          <a:noFill/>
          <a:ln w="9525">
            <a:noFill/>
            <a:miter lim="800000"/>
            <a:headEnd/>
            <a:tailEnd/>
          </a:ln>
        </p:spPr>
      </p:pic>
      <p:pic>
        <p:nvPicPr>
          <p:cNvPr id="3078" name="Picture 5" descr="imp"/>
          <p:cNvPicPr>
            <a:picLocks noChangeAspect="1" noChangeArrowheads="1"/>
          </p:cNvPicPr>
          <p:nvPr/>
        </p:nvPicPr>
        <p:blipFill>
          <a:blip r:embed="rId4"/>
          <a:srcRect/>
          <a:stretch>
            <a:fillRect/>
          </a:stretch>
        </p:blipFill>
        <p:spPr bwMode="auto">
          <a:xfrm>
            <a:off x="1" y="1"/>
            <a:ext cx="2129050" cy="2047164"/>
          </a:xfrm>
          <a:prstGeom prst="rect">
            <a:avLst/>
          </a:prstGeom>
          <a:noFill/>
          <a:ln w="9525">
            <a:noFill/>
            <a:miter lim="800000"/>
            <a:headEnd/>
            <a:tailEnd/>
          </a:ln>
        </p:spPr>
      </p:pic>
      <p:sp>
        <p:nvSpPr>
          <p:cNvPr id="8" name="Rectangle 4"/>
          <p:cNvSpPr txBox="1">
            <a:spLocks noChangeArrowheads="1"/>
          </p:cNvSpPr>
          <p:nvPr/>
        </p:nvSpPr>
        <p:spPr bwMode="gray">
          <a:xfrm>
            <a:off x="363388" y="3577141"/>
            <a:ext cx="10972800" cy="650875"/>
          </a:xfrm>
          <a:prstGeom prst="rect">
            <a:avLst/>
          </a:prstGeom>
          <a:noFill/>
          <a:ln w="9525">
            <a:noFill/>
            <a:miter lim="800000"/>
            <a:headEnd/>
            <a:tailEnd/>
          </a:ln>
          <a:extLst/>
        </p:spPr>
        <p:txBody>
          <a:bodyPr anchor="ctr"/>
          <a:lstStyle/>
          <a:p>
            <a:pPr algn="ctr">
              <a:defRPr/>
            </a:pPr>
            <a:r>
              <a:rPr lang="en-US" sz="2000" b="1" kern="0" dirty="0"/>
              <a:t>13 February- 2020 - Geneva</a:t>
            </a:r>
          </a:p>
        </p:txBody>
      </p:sp>
      <p:sp>
        <p:nvSpPr>
          <p:cNvPr id="2" name="Slide Number Placeholder 1"/>
          <p:cNvSpPr>
            <a:spLocks noGrp="1"/>
          </p:cNvSpPr>
          <p:nvPr>
            <p:ph type="sldNum" sz="quarter" idx="12"/>
          </p:nvPr>
        </p:nvSpPr>
        <p:spPr/>
        <p:txBody>
          <a:bodyPr/>
          <a:lstStyle/>
          <a:p>
            <a:fld id="{7378A01F-E02D-4E1C-9E5C-C264FF3A00EB}" type="slidenum">
              <a:rPr lang="en-US" smtClean="0"/>
              <a:t>1</a:t>
            </a:fld>
            <a:endParaRPr lang="en-US"/>
          </a:p>
        </p:txBody>
      </p:sp>
      <p:sp>
        <p:nvSpPr>
          <p:cNvPr id="9" name="Rectangle 4"/>
          <p:cNvSpPr txBox="1">
            <a:spLocks noChangeArrowheads="1"/>
          </p:cNvSpPr>
          <p:nvPr/>
        </p:nvSpPr>
        <p:spPr bwMode="gray">
          <a:xfrm>
            <a:off x="182155" y="4916896"/>
            <a:ext cx="10972800" cy="1006232"/>
          </a:xfrm>
          <a:prstGeom prst="rect">
            <a:avLst/>
          </a:prstGeom>
          <a:noFill/>
          <a:ln w="9525">
            <a:noFill/>
            <a:miter lim="800000"/>
            <a:headEnd/>
            <a:tailEnd/>
          </a:ln>
          <a:extLst/>
        </p:spPr>
        <p:txBody>
          <a:bodyPr anchor="ctr"/>
          <a:lstStyle/>
          <a:p>
            <a:pPr algn="ctr"/>
            <a:r>
              <a:rPr lang="en-US" sz="2400" kern="0" dirty="0"/>
              <a:t>Eng. - </a:t>
            </a:r>
            <a:r>
              <a:rPr lang="en-GB" sz="2400" dirty="0"/>
              <a:t> Khalid Rashad Jabbar - National Director</a:t>
            </a:r>
          </a:p>
          <a:p>
            <a:pPr algn="ctr"/>
            <a:r>
              <a:rPr lang="en-GB" sz="2400" dirty="0"/>
              <a:t> Directorate of Mine Action Iraq</a:t>
            </a:r>
            <a:endParaRPr lang="en-US" sz="2400" kern="0" dirty="0"/>
          </a:p>
          <a:p>
            <a:pPr algn="ctr"/>
            <a:endParaRPr lang="en-US" sz="2400" dirty="0"/>
          </a:p>
        </p:txBody>
      </p:sp>
    </p:spTree>
    <p:extLst>
      <p:ext uri="{BB962C8B-B14F-4D97-AF65-F5344CB8AC3E}">
        <p14:creationId xmlns:p14="http://schemas.microsoft.com/office/powerpoint/2010/main" val="87963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object&#10;&#10;Description generated with very high confidence">
            <a:extLst>
              <a:ext uri="{FF2B5EF4-FFF2-40B4-BE49-F238E27FC236}">
                <a16:creationId xmlns:a16="http://schemas.microsoft.com/office/drawing/2014/main" id="{4A1FC7F0-A535-4122-B49A-66E9576F9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160" y="190682"/>
            <a:ext cx="670907" cy="660035"/>
          </a:xfrm>
          <a:prstGeom prst="rect">
            <a:avLst/>
          </a:prstGeom>
        </p:spPr>
      </p:pic>
      <p:sp>
        <p:nvSpPr>
          <p:cNvPr id="20" name="Title 1">
            <a:extLst>
              <a:ext uri="{FF2B5EF4-FFF2-40B4-BE49-F238E27FC236}">
                <a16:creationId xmlns:a16="http://schemas.microsoft.com/office/drawing/2014/main" id="{CC8AF4A3-0B9F-4C15-AABF-711ECF12FFAD}"/>
              </a:ext>
            </a:extLst>
          </p:cNvPr>
          <p:cNvSpPr txBox="1">
            <a:spLocks/>
          </p:cNvSpPr>
          <p:nvPr/>
        </p:nvSpPr>
        <p:spPr>
          <a:xfrm>
            <a:off x="1347020" y="41126"/>
            <a:ext cx="5309420" cy="8095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dirty="0">
                <a:solidFill>
                  <a:srgbClr val="F7CC39"/>
                </a:solidFill>
              </a:rPr>
              <a:t>MRE Activities</a:t>
            </a:r>
          </a:p>
        </p:txBody>
      </p:sp>
      <p:sp>
        <p:nvSpPr>
          <p:cNvPr id="2" name="Slide Number Placeholder 1"/>
          <p:cNvSpPr>
            <a:spLocks noGrp="1"/>
          </p:cNvSpPr>
          <p:nvPr>
            <p:ph type="sldNum" sz="quarter" idx="12"/>
          </p:nvPr>
        </p:nvSpPr>
        <p:spPr/>
        <p:txBody>
          <a:bodyPr/>
          <a:lstStyle/>
          <a:p>
            <a:fld id="{7378A01F-E02D-4E1C-9E5C-C264FF3A00EB}" type="slidenum">
              <a:rPr lang="en-US" smtClean="0"/>
              <a:t>2</a:t>
            </a:fld>
            <a:endParaRPr lang="en-US"/>
          </a:p>
        </p:txBody>
      </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7274258" y="946252"/>
            <a:ext cx="4404708" cy="3327955"/>
          </a:xfrm>
          <a:prstGeom prst="rect">
            <a:avLst/>
          </a:prstGeom>
        </p:spPr>
      </p:pic>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1347020" y="946252"/>
            <a:ext cx="4383865" cy="3327955"/>
          </a:xfrm>
          <a:prstGeom prst="rect">
            <a:avLst/>
          </a:prstGeom>
        </p:spPr>
      </p:pic>
      <p:sp>
        <p:nvSpPr>
          <p:cNvPr id="16" name="TextBox 15">
            <a:extLst>
              <a:ext uri="{FF2B5EF4-FFF2-40B4-BE49-F238E27FC236}">
                <a16:creationId xmlns:a16="http://schemas.microsoft.com/office/drawing/2014/main" id="{7F1347D4-70DC-4B65-9524-F2587A173018}"/>
              </a:ext>
            </a:extLst>
          </p:cNvPr>
          <p:cNvSpPr txBox="1"/>
          <p:nvPr/>
        </p:nvSpPr>
        <p:spPr>
          <a:xfrm>
            <a:off x="1347019" y="4544010"/>
            <a:ext cx="10331947" cy="1477328"/>
          </a:xfrm>
          <a:prstGeom prst="rect">
            <a:avLst/>
          </a:prstGeom>
          <a:gradFill flip="none" rotWithShape="1">
            <a:gsLst>
              <a:gs pos="0">
                <a:srgbClr val="516482"/>
              </a:gs>
              <a:gs pos="100000">
                <a:schemeClr val="tx1">
                  <a:alpha val="0"/>
                </a:schemeClr>
              </a:gs>
            </a:gsLst>
            <a:lin ang="0" scaled="1"/>
            <a:tileRect/>
          </a:gradFill>
        </p:spPr>
        <p:txBody>
          <a:bodyPr wrap="square" rtlCol="0">
            <a:spAutoFit/>
          </a:bodyPr>
          <a:lstStyle/>
          <a:p>
            <a:pPr algn="justLow"/>
            <a:r>
              <a:rPr lang="en-US" dirty="0"/>
              <a:t>Since November 2018, DMA and IKMAA have dealt with UNMAS in Iraq who have been using virtual reality (VR) goggles as an auxiliary tool for explosive hazard awareness sessions for humanitarian workers.</a:t>
            </a:r>
          </a:p>
          <a:p>
            <a:pPr algn="justLow"/>
            <a:r>
              <a:rPr lang="en-US" dirty="0"/>
              <a:t>Virtual reality goggles emulate a contaminated area that contains typical signs of risk in urban and rural areas. These goggles enable humanitarian workers to observe signs and signs of explosive hazards present in Iraq in 360 degrees.</a:t>
            </a:r>
          </a:p>
        </p:txBody>
      </p:sp>
      <p:sp>
        <p:nvSpPr>
          <p:cNvPr id="9" name="TextBox 8">
            <a:extLst>
              <a:ext uri="{FF2B5EF4-FFF2-40B4-BE49-F238E27FC236}">
                <a16:creationId xmlns:a16="http://schemas.microsoft.com/office/drawing/2014/main" id="{6165CE62-080B-4214-8822-7B6ED598DCAC}"/>
              </a:ext>
            </a:extLst>
          </p:cNvPr>
          <p:cNvSpPr txBox="1"/>
          <p:nvPr/>
        </p:nvSpPr>
        <p:spPr>
          <a:xfrm>
            <a:off x="0" y="6550223"/>
            <a:ext cx="5052734" cy="307777"/>
          </a:xfrm>
          <a:prstGeom prst="rect">
            <a:avLst/>
          </a:prstGeom>
          <a:gradFill flip="none" rotWithShape="1">
            <a:gsLst>
              <a:gs pos="0">
                <a:srgbClr val="516482"/>
              </a:gs>
              <a:gs pos="100000">
                <a:schemeClr val="tx1">
                  <a:alpha val="0"/>
                </a:schemeClr>
              </a:gs>
            </a:gsLst>
            <a:lin ang="0" scaled="1"/>
            <a:tileRect/>
          </a:gradFill>
        </p:spPr>
        <p:txBody>
          <a:bodyPr wrap="square" lIns="91440" tIns="45720" rIns="91440" bIns="45720" rtlCol="0">
            <a:spAutoFit/>
          </a:bodyPr>
          <a:lstStyle/>
          <a:p>
            <a:pPr algn="ctr"/>
            <a:r>
              <a:rPr lang="en-US" sz="1400" b="1" dirty="0"/>
              <a:t>IRAQ- Directorate of Mine Action (DMA)</a:t>
            </a:r>
          </a:p>
        </p:txBody>
      </p:sp>
    </p:spTree>
    <p:extLst>
      <p:ext uri="{BB962C8B-B14F-4D97-AF65-F5344CB8AC3E}">
        <p14:creationId xmlns:p14="http://schemas.microsoft.com/office/powerpoint/2010/main" val="319177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object&#10;&#10;Description generated with very high confidence">
            <a:extLst>
              <a:ext uri="{FF2B5EF4-FFF2-40B4-BE49-F238E27FC236}">
                <a16:creationId xmlns:a16="http://schemas.microsoft.com/office/drawing/2014/main" id="{4A1FC7F0-A535-4122-B49A-66E9576F9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160" y="190682"/>
            <a:ext cx="670907" cy="660035"/>
          </a:xfrm>
          <a:prstGeom prst="rect">
            <a:avLst/>
          </a:prstGeom>
        </p:spPr>
      </p:pic>
      <p:sp>
        <p:nvSpPr>
          <p:cNvPr id="20" name="Title 1">
            <a:extLst>
              <a:ext uri="{FF2B5EF4-FFF2-40B4-BE49-F238E27FC236}">
                <a16:creationId xmlns:a16="http://schemas.microsoft.com/office/drawing/2014/main" id="{CC8AF4A3-0B9F-4C15-AABF-711ECF12FFAD}"/>
              </a:ext>
            </a:extLst>
          </p:cNvPr>
          <p:cNvSpPr txBox="1">
            <a:spLocks/>
          </p:cNvSpPr>
          <p:nvPr/>
        </p:nvSpPr>
        <p:spPr>
          <a:xfrm>
            <a:off x="1347020" y="41126"/>
            <a:ext cx="5309420" cy="8095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dirty="0">
                <a:solidFill>
                  <a:srgbClr val="F7CC39"/>
                </a:solidFill>
              </a:rPr>
              <a:t>RE Activities</a:t>
            </a:r>
          </a:p>
        </p:txBody>
      </p:sp>
      <p:sp>
        <p:nvSpPr>
          <p:cNvPr id="2" name="Slide Number Placeholder 1"/>
          <p:cNvSpPr>
            <a:spLocks noGrp="1"/>
          </p:cNvSpPr>
          <p:nvPr>
            <p:ph type="sldNum" sz="quarter" idx="12"/>
          </p:nvPr>
        </p:nvSpPr>
        <p:spPr/>
        <p:txBody>
          <a:bodyPr/>
          <a:lstStyle/>
          <a:p>
            <a:fld id="{7378A01F-E02D-4E1C-9E5C-C264FF3A00EB}" type="slidenum">
              <a:rPr lang="en-US" smtClean="0"/>
              <a:t>3</a:t>
            </a:fld>
            <a:endParaRPr lang="en-US"/>
          </a:p>
        </p:txBody>
      </p:sp>
      <p:sp>
        <p:nvSpPr>
          <p:cNvPr id="9" name="TextBox 8">
            <a:extLst>
              <a:ext uri="{FF2B5EF4-FFF2-40B4-BE49-F238E27FC236}">
                <a16:creationId xmlns:a16="http://schemas.microsoft.com/office/drawing/2014/main" id="{7F1347D4-70DC-4B65-9524-F2587A173018}"/>
              </a:ext>
            </a:extLst>
          </p:cNvPr>
          <p:cNvSpPr txBox="1"/>
          <p:nvPr/>
        </p:nvSpPr>
        <p:spPr>
          <a:xfrm>
            <a:off x="436258" y="1565709"/>
            <a:ext cx="11025533" cy="2031325"/>
          </a:xfrm>
          <a:prstGeom prst="rect">
            <a:avLst/>
          </a:prstGeom>
          <a:gradFill flip="none" rotWithShape="1">
            <a:gsLst>
              <a:gs pos="0">
                <a:srgbClr val="516482"/>
              </a:gs>
              <a:gs pos="100000">
                <a:schemeClr val="tx1">
                  <a:alpha val="0"/>
                </a:schemeClr>
              </a:gs>
            </a:gsLst>
            <a:lin ang="0" scaled="1"/>
            <a:tileRect/>
          </a:gradFill>
        </p:spPr>
        <p:txBody>
          <a:bodyPr wrap="square" rtlCol="0">
            <a:spAutoFit/>
          </a:bodyPr>
          <a:lstStyle/>
          <a:p>
            <a:pPr algn="just"/>
            <a:r>
              <a:rPr lang="en-US" dirty="0"/>
              <a:t>• The use of VR goggles aims to enhance the ability of the local community and humanitarian workers to identify dangerous elements and encourage the utmost caution in this area.</a:t>
            </a:r>
          </a:p>
          <a:p>
            <a:pPr algn="just"/>
            <a:endParaRPr lang="en-US" dirty="0"/>
          </a:p>
          <a:p>
            <a:pPr algn="just"/>
            <a:r>
              <a:rPr lang="en-US" dirty="0"/>
              <a:t> More than 2000 Person and humanitarian workers have benefited from these goggles in Iraq, especially in Baghdad, Erbil, Mosul and Anbar.</a:t>
            </a:r>
          </a:p>
          <a:p>
            <a:pPr algn="just"/>
            <a:r>
              <a:rPr lang="en-US" dirty="0"/>
              <a:t>• The feedback from these goggles is largely positive. Participants indicated that the experience of virtual reality goggles is very useful and practical, providing an interactive and distinctive experience. MA, Iraq </a:t>
            </a:r>
          </a:p>
        </p:txBody>
      </p:sp>
      <p:sp>
        <p:nvSpPr>
          <p:cNvPr id="7" name="TextBox 6">
            <a:extLst>
              <a:ext uri="{FF2B5EF4-FFF2-40B4-BE49-F238E27FC236}">
                <a16:creationId xmlns:a16="http://schemas.microsoft.com/office/drawing/2014/main" id="{6165CE62-080B-4214-8822-7B6ED598DCAC}"/>
              </a:ext>
            </a:extLst>
          </p:cNvPr>
          <p:cNvSpPr txBox="1"/>
          <p:nvPr/>
        </p:nvSpPr>
        <p:spPr>
          <a:xfrm>
            <a:off x="0" y="6550223"/>
            <a:ext cx="5052734" cy="307777"/>
          </a:xfrm>
          <a:prstGeom prst="rect">
            <a:avLst/>
          </a:prstGeom>
          <a:gradFill flip="none" rotWithShape="1">
            <a:gsLst>
              <a:gs pos="0">
                <a:srgbClr val="516482"/>
              </a:gs>
              <a:gs pos="100000">
                <a:schemeClr val="tx1">
                  <a:alpha val="0"/>
                </a:schemeClr>
              </a:gs>
            </a:gsLst>
            <a:lin ang="0" scaled="1"/>
            <a:tileRect/>
          </a:gradFill>
        </p:spPr>
        <p:txBody>
          <a:bodyPr wrap="square" lIns="91440" tIns="45720" rIns="91440" bIns="45720" rtlCol="0">
            <a:spAutoFit/>
          </a:bodyPr>
          <a:lstStyle/>
          <a:p>
            <a:pPr algn="ctr"/>
            <a:r>
              <a:rPr lang="en-US" sz="1400" b="1" dirty="0"/>
              <a:t>IRAQ- Directorate of Mine Action (DMA)</a:t>
            </a:r>
          </a:p>
        </p:txBody>
      </p:sp>
    </p:spTree>
    <p:extLst>
      <p:ext uri="{BB962C8B-B14F-4D97-AF65-F5344CB8AC3E}">
        <p14:creationId xmlns:p14="http://schemas.microsoft.com/office/powerpoint/2010/main" val="109919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object&#10;&#10;Description generated with very high confidence">
            <a:extLst>
              <a:ext uri="{FF2B5EF4-FFF2-40B4-BE49-F238E27FC236}">
                <a16:creationId xmlns:a16="http://schemas.microsoft.com/office/drawing/2014/main" id="{4A1FC7F0-A535-4122-B49A-66E9576F9D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160" y="190682"/>
            <a:ext cx="670907" cy="660035"/>
          </a:xfrm>
          <a:prstGeom prst="rect">
            <a:avLst/>
          </a:prstGeom>
        </p:spPr>
      </p:pic>
      <p:sp>
        <p:nvSpPr>
          <p:cNvPr id="20" name="Title 1">
            <a:extLst>
              <a:ext uri="{FF2B5EF4-FFF2-40B4-BE49-F238E27FC236}">
                <a16:creationId xmlns:a16="http://schemas.microsoft.com/office/drawing/2014/main" id="{CC8AF4A3-0B9F-4C15-AABF-711ECF12FFAD}"/>
              </a:ext>
            </a:extLst>
          </p:cNvPr>
          <p:cNvSpPr txBox="1">
            <a:spLocks/>
          </p:cNvSpPr>
          <p:nvPr/>
        </p:nvSpPr>
        <p:spPr>
          <a:xfrm>
            <a:off x="1347020" y="41126"/>
            <a:ext cx="5309420" cy="8095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dirty="0">
                <a:solidFill>
                  <a:srgbClr val="F7CC39"/>
                </a:solidFill>
              </a:rPr>
              <a:t>RE Activities</a:t>
            </a:r>
          </a:p>
        </p:txBody>
      </p:sp>
      <p:pic>
        <p:nvPicPr>
          <p:cNvPr id="10" name="Content Placeholder 5" descr="18033040_10154606186590679_4484055538025059092_n.jpg">
            <a:extLst>
              <a:ext uri="{FF2B5EF4-FFF2-40B4-BE49-F238E27FC236}">
                <a16:creationId xmlns:a16="http://schemas.microsoft.com/office/drawing/2014/main" id="{EC2BF22E-7339-453D-B1C8-EBFCB2EE7BCF}"/>
              </a:ext>
            </a:extLst>
          </p:cNvPr>
          <p:cNvPicPr>
            <a:picLocks noChangeAspect="1"/>
          </p:cNvPicPr>
          <p:nvPr/>
        </p:nvPicPr>
        <p:blipFill rotWithShape="1">
          <a:blip r:embed="rId4"/>
          <a:srcRect l="7404"/>
          <a:stretch/>
        </p:blipFill>
        <p:spPr>
          <a:xfrm>
            <a:off x="7563169" y="615720"/>
            <a:ext cx="4296671" cy="267287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1" name="Picture 10" descr="19665486_782070905305764_5997329969868774450_n.jpg">
            <a:extLst>
              <a:ext uri="{FF2B5EF4-FFF2-40B4-BE49-F238E27FC236}">
                <a16:creationId xmlns:a16="http://schemas.microsoft.com/office/drawing/2014/main" id="{09E821A1-6C2D-49A9-90C6-D856B9689804}"/>
              </a:ext>
            </a:extLst>
          </p:cNvPr>
          <p:cNvPicPr>
            <a:picLocks noChangeAspect="1"/>
          </p:cNvPicPr>
          <p:nvPr/>
        </p:nvPicPr>
        <p:blipFill>
          <a:blip r:embed="rId5"/>
          <a:stretch>
            <a:fillRect/>
          </a:stretch>
        </p:blipFill>
        <p:spPr>
          <a:xfrm>
            <a:off x="7563170" y="3477329"/>
            <a:ext cx="4296671" cy="285997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3" name="Picture 12" descr="18581748_758201224359399_2916514015080821304_n.jpg">
            <a:extLst>
              <a:ext uri="{FF2B5EF4-FFF2-40B4-BE49-F238E27FC236}">
                <a16:creationId xmlns:a16="http://schemas.microsoft.com/office/drawing/2014/main" id="{5F9629B4-25C1-46A4-B50E-401F698DF3B1}"/>
              </a:ext>
            </a:extLst>
          </p:cNvPr>
          <p:cNvPicPr>
            <a:picLocks noChangeAspect="1"/>
          </p:cNvPicPr>
          <p:nvPr/>
        </p:nvPicPr>
        <p:blipFill>
          <a:blip r:embed="rId6"/>
          <a:stretch>
            <a:fillRect/>
          </a:stretch>
        </p:blipFill>
        <p:spPr>
          <a:xfrm>
            <a:off x="398641" y="1055545"/>
            <a:ext cx="4296672" cy="26646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7378A01F-E02D-4E1C-9E5C-C264FF3A00EB}" type="slidenum">
              <a:rPr lang="en-US" smtClean="0"/>
              <a:t>4</a:t>
            </a:fld>
            <a:endParaRPr lang="en-US"/>
          </a:p>
        </p:txBody>
      </p:sp>
      <p:sp>
        <p:nvSpPr>
          <p:cNvPr id="9" name="TextBox 8">
            <a:extLst>
              <a:ext uri="{FF2B5EF4-FFF2-40B4-BE49-F238E27FC236}">
                <a16:creationId xmlns:a16="http://schemas.microsoft.com/office/drawing/2014/main" id="{7F1347D4-70DC-4B65-9524-F2587A173018}"/>
              </a:ext>
            </a:extLst>
          </p:cNvPr>
          <p:cNvSpPr txBox="1"/>
          <p:nvPr/>
        </p:nvSpPr>
        <p:spPr>
          <a:xfrm>
            <a:off x="158160" y="4183944"/>
            <a:ext cx="7020562" cy="1631216"/>
          </a:xfrm>
          <a:prstGeom prst="rect">
            <a:avLst/>
          </a:prstGeom>
          <a:gradFill flip="none" rotWithShape="1">
            <a:gsLst>
              <a:gs pos="0">
                <a:srgbClr val="516482"/>
              </a:gs>
              <a:gs pos="100000">
                <a:schemeClr val="tx1">
                  <a:alpha val="0"/>
                </a:schemeClr>
              </a:gs>
            </a:gsLst>
            <a:lin ang="0" scaled="1"/>
            <a:tileRect/>
          </a:gradFill>
        </p:spPr>
        <p:txBody>
          <a:bodyPr wrap="square" rtlCol="0">
            <a:spAutoFit/>
          </a:bodyPr>
          <a:lstStyle/>
          <a:p>
            <a:pPr algn="just"/>
            <a:r>
              <a:rPr lang="en-US" sz="2000" dirty="0"/>
              <a:t>We also use other outreach methods such as posters, notebooks, school curricula, and audio-visual media such as local satellite channels, radio, and social media like Facebook and websites. Toll free number 182 and SMS text messages.</a:t>
            </a:r>
          </a:p>
          <a:p>
            <a:pPr algn="just"/>
            <a:endParaRPr lang="en-US" sz="2000" dirty="0"/>
          </a:p>
        </p:txBody>
      </p:sp>
      <p:sp>
        <p:nvSpPr>
          <p:cNvPr id="14" name="TextBox 13">
            <a:extLst>
              <a:ext uri="{FF2B5EF4-FFF2-40B4-BE49-F238E27FC236}">
                <a16:creationId xmlns:a16="http://schemas.microsoft.com/office/drawing/2014/main" id="{6165CE62-080B-4214-8822-7B6ED598DCAC}"/>
              </a:ext>
            </a:extLst>
          </p:cNvPr>
          <p:cNvSpPr txBox="1"/>
          <p:nvPr/>
        </p:nvSpPr>
        <p:spPr>
          <a:xfrm>
            <a:off x="0" y="6550223"/>
            <a:ext cx="5052734" cy="307777"/>
          </a:xfrm>
          <a:prstGeom prst="rect">
            <a:avLst/>
          </a:prstGeom>
          <a:gradFill flip="none" rotWithShape="1">
            <a:gsLst>
              <a:gs pos="0">
                <a:srgbClr val="516482"/>
              </a:gs>
              <a:gs pos="100000">
                <a:schemeClr val="tx1">
                  <a:alpha val="0"/>
                </a:schemeClr>
              </a:gs>
            </a:gsLst>
            <a:lin ang="0" scaled="1"/>
            <a:tileRect/>
          </a:gradFill>
        </p:spPr>
        <p:txBody>
          <a:bodyPr wrap="square" lIns="91440" tIns="45720" rIns="91440" bIns="45720" rtlCol="0">
            <a:spAutoFit/>
          </a:bodyPr>
          <a:lstStyle/>
          <a:p>
            <a:pPr algn="ctr"/>
            <a:r>
              <a:rPr lang="en-US" sz="1400" b="1" dirty="0"/>
              <a:t>IRAQ- Directorate of Mine Action (DMA)</a:t>
            </a:r>
          </a:p>
        </p:txBody>
      </p:sp>
    </p:spTree>
    <p:extLst>
      <p:ext uri="{BB962C8B-B14F-4D97-AF65-F5344CB8AC3E}">
        <p14:creationId xmlns:p14="http://schemas.microsoft.com/office/powerpoint/2010/main" val="22358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9642755_782070761972445_6157205673846597613_n.jpg">
            <a:extLst>
              <a:ext uri="{FF2B5EF4-FFF2-40B4-BE49-F238E27FC236}">
                <a16:creationId xmlns:a16="http://schemas.microsoft.com/office/drawing/2014/main" id="{F2F3DB28-0489-44B3-9DD3-99CB2E6AE707}"/>
              </a:ext>
            </a:extLst>
          </p:cNvPr>
          <p:cNvPicPr>
            <a:picLocks noChangeAspect="1"/>
          </p:cNvPicPr>
          <p:nvPr/>
        </p:nvPicPr>
        <p:blipFill rotWithShape="1">
          <a:blip r:embed="rId3"/>
          <a:srcRect l="15309" r="23392"/>
          <a:stretch/>
        </p:blipFill>
        <p:spPr>
          <a:xfrm>
            <a:off x="829067" y="1237575"/>
            <a:ext cx="4949568" cy="5036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picture containing object&#10;&#10;Description generated with very high confidence">
            <a:extLst>
              <a:ext uri="{FF2B5EF4-FFF2-40B4-BE49-F238E27FC236}">
                <a16:creationId xmlns:a16="http://schemas.microsoft.com/office/drawing/2014/main" id="{4A1FC7F0-A535-4122-B49A-66E9576F9D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60" y="190682"/>
            <a:ext cx="670907" cy="660035"/>
          </a:xfrm>
          <a:prstGeom prst="rect">
            <a:avLst/>
          </a:prstGeom>
        </p:spPr>
      </p:pic>
      <p:sp>
        <p:nvSpPr>
          <p:cNvPr id="16" name="Title 1">
            <a:extLst>
              <a:ext uri="{FF2B5EF4-FFF2-40B4-BE49-F238E27FC236}">
                <a16:creationId xmlns:a16="http://schemas.microsoft.com/office/drawing/2014/main" id="{EB510DD4-1485-444A-BC1A-C1DFB2522A25}"/>
              </a:ext>
            </a:extLst>
          </p:cNvPr>
          <p:cNvSpPr txBox="1">
            <a:spLocks/>
          </p:cNvSpPr>
          <p:nvPr/>
        </p:nvSpPr>
        <p:spPr>
          <a:xfrm>
            <a:off x="928197" y="435401"/>
            <a:ext cx="11263803" cy="7143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dirty="0">
                <a:solidFill>
                  <a:srgbClr val="F7CC39"/>
                </a:solidFill>
              </a:rPr>
              <a:t>Raising awareness of the dangers of mines and IEDs in IDP camps to ensure safe return to their homes and adopting safe behavior</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2338" y="1237575"/>
            <a:ext cx="4949568" cy="5036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7378A01F-E02D-4E1C-9E5C-C264FF3A00EB}" type="slidenum">
              <a:rPr lang="en-US" smtClean="0"/>
              <a:t>5</a:t>
            </a:fld>
            <a:endParaRPr lang="en-US"/>
          </a:p>
        </p:txBody>
      </p:sp>
      <p:sp>
        <p:nvSpPr>
          <p:cNvPr id="9" name="TextBox 8">
            <a:extLst>
              <a:ext uri="{FF2B5EF4-FFF2-40B4-BE49-F238E27FC236}">
                <a16:creationId xmlns:a16="http://schemas.microsoft.com/office/drawing/2014/main" id="{6165CE62-080B-4214-8822-7B6ED598DCAC}"/>
              </a:ext>
            </a:extLst>
          </p:cNvPr>
          <p:cNvSpPr txBox="1"/>
          <p:nvPr/>
        </p:nvSpPr>
        <p:spPr>
          <a:xfrm>
            <a:off x="0" y="6550223"/>
            <a:ext cx="5052734" cy="307777"/>
          </a:xfrm>
          <a:prstGeom prst="rect">
            <a:avLst/>
          </a:prstGeom>
          <a:gradFill flip="none" rotWithShape="1">
            <a:gsLst>
              <a:gs pos="0">
                <a:srgbClr val="516482"/>
              </a:gs>
              <a:gs pos="100000">
                <a:schemeClr val="tx1">
                  <a:alpha val="0"/>
                </a:schemeClr>
              </a:gs>
            </a:gsLst>
            <a:lin ang="0" scaled="1"/>
            <a:tileRect/>
          </a:gradFill>
        </p:spPr>
        <p:txBody>
          <a:bodyPr wrap="square" lIns="91440" tIns="45720" rIns="91440" bIns="45720" rtlCol="0">
            <a:spAutoFit/>
          </a:bodyPr>
          <a:lstStyle/>
          <a:p>
            <a:pPr algn="ctr"/>
            <a:r>
              <a:rPr lang="en-US" sz="1400" b="1" dirty="0"/>
              <a:t>IRAQ- Directorate of Mine Action (DMA)</a:t>
            </a:r>
          </a:p>
        </p:txBody>
      </p:sp>
    </p:spTree>
    <p:extLst>
      <p:ext uri="{BB962C8B-B14F-4D97-AF65-F5344CB8AC3E}">
        <p14:creationId xmlns:p14="http://schemas.microsoft.com/office/powerpoint/2010/main" val="189646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DFA2231-FFDF-4250-983C-D460855A3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DF57CB1-214E-425B-96B6-75E40F166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dma logo.JPG">
            <a:extLst>
              <a:ext uri="{FF2B5EF4-FFF2-40B4-BE49-F238E27FC236}">
                <a16:creationId xmlns:a16="http://schemas.microsoft.com/office/drawing/2014/main" id="{31F3BCC4-1223-4117-BE07-DB0D1EAEC65F}"/>
              </a:ext>
            </a:extLst>
          </p:cNvPr>
          <p:cNvPicPr>
            <a:picLocks noChangeAspect="1"/>
          </p:cNvPicPr>
          <p:nvPr/>
        </p:nvPicPr>
        <p:blipFill rotWithShape="1">
          <a:blip r:embed="rId3" cstate="print"/>
          <a:srcRect l="-31108" t="-5897" r="-32189" b="-8246"/>
          <a:stretch/>
        </p:blipFill>
        <p:spPr>
          <a:xfrm>
            <a:off x="9189624" y="520699"/>
            <a:ext cx="3002281" cy="2219433"/>
          </a:xfrm>
          <a:prstGeom prst="rect">
            <a:avLst/>
          </a:prstGeom>
          <a:solidFill>
            <a:schemeClr val="tx1"/>
          </a:solidFill>
        </p:spPr>
      </p:pic>
      <p:pic>
        <p:nvPicPr>
          <p:cNvPr id="15" name="Picture 14" descr="A picture containing object&#10;&#10;Description generated with very high confidence">
            <a:extLst>
              <a:ext uri="{FF2B5EF4-FFF2-40B4-BE49-F238E27FC236}">
                <a16:creationId xmlns:a16="http://schemas.microsoft.com/office/drawing/2014/main" id="{4D49AFFA-8C82-4055-9C0A-3BCD8821DE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60" y="190682"/>
            <a:ext cx="670907" cy="660035"/>
          </a:xfrm>
          <a:prstGeom prst="rect">
            <a:avLst/>
          </a:prstGeom>
        </p:spPr>
      </p:pic>
      <p:pic>
        <p:nvPicPr>
          <p:cNvPr id="23" name="Picture 2">
            <a:extLst>
              <a:ext uri="{FF2B5EF4-FFF2-40B4-BE49-F238E27FC236}">
                <a16:creationId xmlns:a16="http://schemas.microsoft.com/office/drawing/2014/main" id="{1F4A2EA6-09B4-44D4-AC72-83BDB8D3BEA6}"/>
              </a:ext>
            </a:extLst>
          </p:cNvPr>
          <p:cNvPicPr>
            <a:picLocks noChangeAspect="1"/>
          </p:cNvPicPr>
          <p:nvPr/>
        </p:nvPicPr>
        <p:blipFill>
          <a:blip r:embed="rId5" cstate="print">
            <a:duotone>
              <a:prstClr val="black"/>
              <a:srgbClr val="516482">
                <a:tint val="45000"/>
                <a:satMod val="400000"/>
              </a:srgbClr>
            </a:duotone>
          </a:blip>
          <a:srcRect/>
          <a:stretch>
            <a:fillRect/>
          </a:stretch>
        </p:blipFill>
        <p:spPr bwMode="auto">
          <a:xfrm>
            <a:off x="1688615" y="100749"/>
            <a:ext cx="4219625" cy="2380256"/>
          </a:xfrm>
          <a:prstGeom prst="rect">
            <a:avLst/>
          </a:prstGeom>
          <a:ln>
            <a:noFill/>
          </a:ln>
          <a:effectLst>
            <a:softEdge rad="112500"/>
          </a:effectLst>
        </p:spPr>
      </p:pic>
      <p:pic>
        <p:nvPicPr>
          <p:cNvPr id="24" name="Picture 2">
            <a:extLst>
              <a:ext uri="{FF2B5EF4-FFF2-40B4-BE49-F238E27FC236}">
                <a16:creationId xmlns:a16="http://schemas.microsoft.com/office/drawing/2014/main" id="{DAAAE369-700A-45D4-8B76-B8898DB70414}"/>
              </a:ext>
            </a:extLst>
          </p:cNvPr>
          <p:cNvPicPr>
            <a:picLocks noChangeAspect="1"/>
          </p:cNvPicPr>
          <p:nvPr/>
        </p:nvPicPr>
        <p:blipFill>
          <a:blip r:embed="rId6" cstate="print">
            <a:duotone>
              <a:prstClr val="black"/>
              <a:srgbClr val="516482">
                <a:tint val="45000"/>
                <a:satMod val="400000"/>
              </a:srgbClr>
            </a:duotone>
          </a:blip>
          <a:srcRect/>
          <a:stretch>
            <a:fillRect/>
          </a:stretch>
        </p:blipFill>
        <p:spPr bwMode="auto">
          <a:xfrm>
            <a:off x="1440696" y="4005343"/>
            <a:ext cx="4235488" cy="2380256"/>
          </a:xfrm>
          <a:prstGeom prst="rect">
            <a:avLst/>
          </a:prstGeom>
          <a:ln>
            <a:noFill/>
          </a:ln>
          <a:effectLst>
            <a:softEdge rad="112500"/>
          </a:effectLst>
        </p:spPr>
      </p:pic>
      <p:pic>
        <p:nvPicPr>
          <p:cNvPr id="25" name="Picture 24" descr="Iraqi_refugee_children_Damascus_Syria_434566_highres.jpg">
            <a:extLst>
              <a:ext uri="{FF2B5EF4-FFF2-40B4-BE49-F238E27FC236}">
                <a16:creationId xmlns:a16="http://schemas.microsoft.com/office/drawing/2014/main" id="{19166944-ABFA-49CB-8A39-1A75EDAD643C}"/>
              </a:ext>
            </a:extLst>
          </p:cNvPr>
          <p:cNvPicPr>
            <a:picLocks noChangeAspect="1"/>
          </p:cNvPicPr>
          <p:nvPr/>
        </p:nvPicPr>
        <p:blipFill>
          <a:blip r:embed="rId7">
            <a:duotone>
              <a:prstClr val="black"/>
              <a:srgbClr val="516482">
                <a:tint val="45000"/>
                <a:satMod val="400000"/>
              </a:srgbClr>
            </a:duotone>
          </a:blip>
          <a:stretch>
            <a:fillRect/>
          </a:stretch>
        </p:blipFill>
        <p:spPr>
          <a:xfrm>
            <a:off x="36593" y="2344375"/>
            <a:ext cx="2879808" cy="1799194"/>
          </a:xfrm>
          <a:prstGeom prst="rect">
            <a:avLst/>
          </a:prstGeom>
          <a:ln>
            <a:noFill/>
          </a:ln>
          <a:effectLst>
            <a:softEdge rad="112500"/>
          </a:effectLst>
        </p:spPr>
      </p:pic>
      <p:sp>
        <p:nvSpPr>
          <p:cNvPr id="2" name="Title 1">
            <a:extLst>
              <a:ext uri="{FF2B5EF4-FFF2-40B4-BE49-F238E27FC236}">
                <a16:creationId xmlns:a16="http://schemas.microsoft.com/office/drawing/2014/main" id="{F22E28EE-78F3-4100-9A17-3A3528233990}"/>
              </a:ext>
            </a:extLst>
          </p:cNvPr>
          <p:cNvSpPr>
            <a:spLocks noGrp="1"/>
          </p:cNvSpPr>
          <p:nvPr>
            <p:ph type="ctrTitle"/>
          </p:nvPr>
        </p:nvSpPr>
        <p:spPr>
          <a:xfrm>
            <a:off x="2999744" y="3268416"/>
            <a:ext cx="3041686" cy="619898"/>
          </a:xfrm>
        </p:spPr>
        <p:txBody>
          <a:bodyPr>
            <a:noAutofit/>
          </a:bodyPr>
          <a:lstStyle/>
          <a:p>
            <a:pPr algn="l"/>
            <a:r>
              <a:rPr lang="en-US" sz="4800" dirty="0">
                <a:solidFill>
                  <a:srgbClr val="F7CC39"/>
                </a:solidFill>
              </a:rPr>
              <a:t>Thank You</a:t>
            </a:r>
            <a:br>
              <a:rPr lang="en-US" sz="4800" dirty="0">
                <a:solidFill>
                  <a:srgbClr val="F7CC39"/>
                </a:solidFill>
              </a:rPr>
            </a:br>
            <a:endParaRPr lang="en-US" sz="4800" dirty="0">
              <a:solidFill>
                <a:srgbClr val="F7CC39"/>
              </a:solidFill>
            </a:endParaRPr>
          </a:p>
        </p:txBody>
      </p:sp>
      <p:sp>
        <p:nvSpPr>
          <p:cNvPr id="26" name="TextBox 25">
            <a:extLst>
              <a:ext uri="{FF2B5EF4-FFF2-40B4-BE49-F238E27FC236}">
                <a16:creationId xmlns:a16="http://schemas.microsoft.com/office/drawing/2014/main" id="{CF64A26F-D1F9-4684-86AF-A6283FBE26E8}"/>
              </a:ext>
            </a:extLst>
          </p:cNvPr>
          <p:cNvSpPr txBox="1"/>
          <p:nvPr/>
        </p:nvSpPr>
        <p:spPr>
          <a:xfrm>
            <a:off x="10112154" y="3564255"/>
            <a:ext cx="1967965" cy="3077766"/>
          </a:xfrm>
          <a:prstGeom prst="rect">
            <a:avLst/>
          </a:prstGeom>
          <a:noFill/>
        </p:spPr>
        <p:txBody>
          <a:bodyPr wrap="square" rtlCol="1">
            <a:spAutoFit/>
          </a:bodyPr>
          <a:lstStyle/>
          <a:p>
            <a:r>
              <a:rPr lang="en-US" sz="1400" b="1" dirty="0">
                <a:solidFill>
                  <a:schemeClr val="bg1"/>
                </a:solidFill>
              </a:rPr>
              <a:t>Contact us:</a:t>
            </a:r>
          </a:p>
          <a:p>
            <a:pPr algn="ctr"/>
            <a:endParaRPr lang="en-US" sz="1200" dirty="0">
              <a:solidFill>
                <a:schemeClr val="bg1"/>
              </a:solidFill>
            </a:endParaRPr>
          </a:p>
          <a:p>
            <a:pPr algn="ctr"/>
            <a:endParaRPr lang="en-US" sz="1200" dirty="0">
              <a:solidFill>
                <a:schemeClr val="bg1"/>
              </a:solidFill>
            </a:endParaRPr>
          </a:p>
          <a:p>
            <a:r>
              <a:rPr lang="en-US" sz="1200" dirty="0">
                <a:hlinkClick r:id="rId8"/>
              </a:rPr>
              <a:t>Dma_moen@yahoo.com</a:t>
            </a:r>
            <a:endParaRPr lang="en-US" sz="1200" dirty="0"/>
          </a:p>
          <a:p>
            <a:r>
              <a:rPr lang="en-US" sz="1200" dirty="0">
                <a:hlinkClick r:id="rId9"/>
              </a:rPr>
              <a:t>muameralhete@yahoo.com</a:t>
            </a:r>
            <a:endParaRPr lang="en-US" sz="1200" dirty="0"/>
          </a:p>
          <a:p>
            <a:endParaRPr lang="en-US" sz="1200" dirty="0"/>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r>
              <a:rPr lang="en-US" sz="1200" dirty="0">
                <a:solidFill>
                  <a:schemeClr val="bg1"/>
                </a:solidFill>
              </a:rPr>
              <a:t>00964 7704717136</a:t>
            </a:r>
          </a:p>
          <a:p>
            <a:r>
              <a:rPr lang="en-US" sz="1200" dirty="0">
                <a:solidFill>
                  <a:schemeClr val="bg1"/>
                </a:solidFill>
              </a:rPr>
              <a:t>00964 7902328354</a:t>
            </a: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r>
              <a:rPr lang="en-US" sz="1200" dirty="0" err="1">
                <a:solidFill>
                  <a:schemeClr val="bg1"/>
                </a:solidFill>
              </a:rPr>
              <a:t>Miningactioniraq</a:t>
            </a:r>
            <a:endParaRPr lang="en-US" sz="1200" dirty="0">
              <a:solidFill>
                <a:schemeClr val="bg1"/>
              </a:solidFill>
            </a:endParaRPr>
          </a:p>
          <a:p>
            <a:pPr algn="ctr"/>
            <a:endParaRPr lang="ar-IQ" sz="1200" dirty="0"/>
          </a:p>
        </p:txBody>
      </p:sp>
      <p:pic>
        <p:nvPicPr>
          <p:cNvPr id="4" name="Graphic 3" descr="Email">
            <a:extLst>
              <a:ext uri="{FF2B5EF4-FFF2-40B4-BE49-F238E27FC236}">
                <a16:creationId xmlns:a16="http://schemas.microsoft.com/office/drawing/2014/main" id="{2A835DB1-3918-4FD8-8FBF-FCCAF410DE8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28197" y="4143569"/>
            <a:ext cx="633170" cy="633170"/>
          </a:xfrm>
          <a:prstGeom prst="rect">
            <a:avLst/>
          </a:prstGeom>
        </p:spPr>
      </p:pic>
      <p:pic>
        <p:nvPicPr>
          <p:cNvPr id="6" name="Graphic 5" descr="Receiver">
            <a:extLst>
              <a:ext uri="{FF2B5EF4-FFF2-40B4-BE49-F238E27FC236}">
                <a16:creationId xmlns:a16="http://schemas.microsoft.com/office/drawing/2014/main" id="{5CDDC23B-6F96-406A-A007-C9425ED4D3A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97682" y="4995248"/>
            <a:ext cx="729735" cy="729735"/>
          </a:xfrm>
          <a:prstGeom prst="rect">
            <a:avLst/>
          </a:prstGeom>
        </p:spPr>
      </p:pic>
      <p:pic>
        <p:nvPicPr>
          <p:cNvPr id="27" name="Picture 26" descr="facebook.png">
            <a:extLst>
              <a:ext uri="{FF2B5EF4-FFF2-40B4-BE49-F238E27FC236}">
                <a16:creationId xmlns:a16="http://schemas.microsoft.com/office/drawing/2014/main" id="{1238A85A-60C5-431F-AE1E-0A603FE1D259}"/>
              </a:ext>
            </a:extLst>
          </p:cNvPr>
          <p:cNvPicPr>
            <a:picLocks noChangeAspect="1"/>
          </p:cNvPicPr>
          <p:nvPr/>
        </p:nvPicPr>
        <p:blipFill>
          <a:blip r:embed="rId14"/>
          <a:srcRect l="10000" t="11656" r="48710"/>
          <a:stretch>
            <a:fillRect/>
          </a:stretch>
        </p:blipFill>
        <p:spPr>
          <a:xfrm>
            <a:off x="9517314" y="5943492"/>
            <a:ext cx="544053" cy="612059"/>
          </a:xfrm>
          <a:prstGeom prst="rect">
            <a:avLst/>
          </a:prstGeom>
        </p:spPr>
      </p:pic>
      <p:sp>
        <p:nvSpPr>
          <p:cNvPr id="3" name="Slide Number Placeholder 2"/>
          <p:cNvSpPr>
            <a:spLocks noGrp="1"/>
          </p:cNvSpPr>
          <p:nvPr>
            <p:ph type="sldNum" sz="quarter" idx="12"/>
          </p:nvPr>
        </p:nvSpPr>
        <p:spPr/>
        <p:txBody>
          <a:bodyPr/>
          <a:lstStyle/>
          <a:p>
            <a:fld id="{7378A01F-E02D-4E1C-9E5C-C264FF3A00EB}" type="slidenum">
              <a:rPr lang="en-US" smtClean="0"/>
              <a:t>6</a:t>
            </a:fld>
            <a:endParaRPr lang="en-US"/>
          </a:p>
        </p:txBody>
      </p:sp>
      <p:sp>
        <p:nvSpPr>
          <p:cNvPr id="18" name="TextBox 17">
            <a:extLst>
              <a:ext uri="{FF2B5EF4-FFF2-40B4-BE49-F238E27FC236}">
                <a16:creationId xmlns:a16="http://schemas.microsoft.com/office/drawing/2014/main" id="{6165CE62-080B-4214-8822-7B6ED598DCAC}"/>
              </a:ext>
            </a:extLst>
          </p:cNvPr>
          <p:cNvSpPr txBox="1"/>
          <p:nvPr/>
        </p:nvSpPr>
        <p:spPr>
          <a:xfrm>
            <a:off x="0" y="6550223"/>
            <a:ext cx="5052734" cy="307777"/>
          </a:xfrm>
          <a:prstGeom prst="rect">
            <a:avLst/>
          </a:prstGeom>
          <a:gradFill flip="none" rotWithShape="1">
            <a:gsLst>
              <a:gs pos="0">
                <a:srgbClr val="516482"/>
              </a:gs>
              <a:gs pos="100000">
                <a:schemeClr val="tx1">
                  <a:alpha val="0"/>
                </a:schemeClr>
              </a:gs>
            </a:gsLst>
            <a:lin ang="0" scaled="1"/>
            <a:tileRect/>
          </a:gradFill>
        </p:spPr>
        <p:txBody>
          <a:bodyPr wrap="square" lIns="91440" tIns="45720" rIns="91440" bIns="45720" rtlCol="0">
            <a:spAutoFit/>
          </a:bodyPr>
          <a:lstStyle/>
          <a:p>
            <a:pPr algn="ctr"/>
            <a:r>
              <a:rPr lang="en-US" sz="1400" b="1" dirty="0"/>
              <a:t>IRAQ- Directorate of Mine Action (DMA)</a:t>
            </a:r>
          </a:p>
        </p:txBody>
      </p:sp>
    </p:spTree>
    <p:extLst>
      <p:ext uri="{BB962C8B-B14F-4D97-AF65-F5344CB8AC3E}">
        <p14:creationId xmlns:p14="http://schemas.microsoft.com/office/powerpoint/2010/main" val="165454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Custom 3">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theme</Template>
  <TotalTime>2400</TotalTime>
  <Words>344</Words>
  <Application>Microsoft Office PowerPoint</Application>
  <PresentationFormat>Widescreen</PresentationFormat>
  <Paragraphs>49</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Republic of Iraq Ministry of Health and Environment Directorate of Mine Action ( DMA ) </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DMA ERW Victim Assistance Overview</dc:title>
  <dc:creator>Arie Claassens</dc:creator>
  <cp:lastModifiedBy>Hugues Laurenge</cp:lastModifiedBy>
  <cp:revision>376</cp:revision>
  <dcterms:created xsi:type="dcterms:W3CDTF">2018-05-27T05:44:35Z</dcterms:created>
  <dcterms:modified xsi:type="dcterms:W3CDTF">2020-02-13T09:28:20Z</dcterms:modified>
</cp:coreProperties>
</file>